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3" r:id="rId1"/>
  </p:sldMasterIdLst>
  <p:notesMasterIdLst>
    <p:notesMasterId r:id="rId18"/>
  </p:notesMasterIdLst>
  <p:sldIdLst>
    <p:sldId id="271" r:id="rId2"/>
    <p:sldId id="257" r:id="rId3"/>
    <p:sldId id="297" r:id="rId4"/>
    <p:sldId id="258" r:id="rId5"/>
    <p:sldId id="260" r:id="rId6"/>
    <p:sldId id="293" r:id="rId7"/>
    <p:sldId id="300" r:id="rId8"/>
    <p:sldId id="301" r:id="rId9"/>
    <p:sldId id="261" r:id="rId10"/>
    <p:sldId id="262" r:id="rId11"/>
    <p:sldId id="267" r:id="rId12"/>
    <p:sldId id="269" r:id="rId13"/>
    <p:sldId id="281" r:id="rId14"/>
    <p:sldId id="272" r:id="rId15"/>
    <p:sldId id="292" r:id="rId16"/>
    <p:sldId id="291" r:id="rId17"/>
  </p:sldIdLst>
  <p:sldSz cx="92154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6EB128-9D36-4552-8DDA-C79C2D88D19B}">
          <p14:sldIdLst>
            <p14:sldId id="271"/>
            <p14:sldId id="257"/>
            <p14:sldId id="297"/>
            <p14:sldId id="258"/>
            <p14:sldId id="260"/>
            <p14:sldId id="293"/>
            <p14:sldId id="300"/>
            <p14:sldId id="301"/>
            <p14:sldId id="261"/>
            <p14:sldId id="262"/>
            <p14:sldId id="267"/>
            <p14:sldId id="269"/>
            <p14:sldId id="281"/>
            <p14:sldId id="272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075"/>
    <a:srgbClr val="4270C1"/>
    <a:srgbClr val="EC524E"/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4" d="100"/>
          <a:sy n="114" d="100"/>
        </p:scale>
        <p:origin x="2088" y="11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5T07:30:59.7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5T07:31:01.2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5T07:31:30.0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68800" y="1169931"/>
            <a:ext cx="485245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68" y="533401"/>
            <a:ext cx="6202797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67" y="3843868"/>
            <a:ext cx="4992955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9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7567" y="533400"/>
            <a:ext cx="8140304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7955" y="3843867"/>
            <a:ext cx="733821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15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7" y="533400"/>
            <a:ext cx="8140304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7" y="4114800"/>
            <a:ext cx="6433424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21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73" y="533400"/>
            <a:ext cx="6913379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5135" y="3429000"/>
            <a:ext cx="645248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7" y="4301070"/>
            <a:ext cx="6432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30386" y="710624"/>
            <a:ext cx="46089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6327" y="2768601"/>
            <a:ext cx="46089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70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7" y="3429000"/>
            <a:ext cx="6432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7" y="5132981"/>
            <a:ext cx="6433424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5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74" y="533400"/>
            <a:ext cx="6913378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567" y="3886200"/>
            <a:ext cx="6432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7" y="4953000"/>
            <a:ext cx="6432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30386" y="710624"/>
            <a:ext cx="46089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6327" y="2768601"/>
            <a:ext cx="46089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34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7" y="533400"/>
            <a:ext cx="7584453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567" y="3928534"/>
            <a:ext cx="6432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7" y="4766736"/>
            <a:ext cx="6432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568" y="533401"/>
            <a:ext cx="660607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9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7707" y="533400"/>
            <a:ext cx="206016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567" y="533400"/>
            <a:ext cx="5895716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7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68" y="533400"/>
            <a:ext cx="660607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9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7" y="1981200"/>
            <a:ext cx="645248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8" y="4487334"/>
            <a:ext cx="645248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7568" y="533401"/>
            <a:ext cx="3980826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98787" y="533400"/>
            <a:ext cx="3979084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27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4" y="533400"/>
            <a:ext cx="3745904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567" y="1143001"/>
            <a:ext cx="3976291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947" y="566738"/>
            <a:ext cx="37934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8787" y="1143000"/>
            <a:ext cx="3987617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1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05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1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533400"/>
            <a:ext cx="3225403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67" y="533400"/>
            <a:ext cx="4473433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1" y="2209803"/>
            <a:ext cx="3225403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34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924" y="1447800"/>
            <a:ext cx="35910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7953" y="914400"/>
            <a:ext cx="3306607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1153" y="2743200"/>
            <a:ext cx="3592069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7567" y="6172201"/>
            <a:ext cx="585712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22790" y="3894668"/>
            <a:ext cx="248975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568" y="4495800"/>
            <a:ext cx="660607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68" y="533401"/>
            <a:ext cx="660607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8295" y="6172204"/>
            <a:ext cx="12098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567" y="6172201"/>
            <a:ext cx="585712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164" y="5578479"/>
            <a:ext cx="863602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738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emf"/><Relationship Id="rId7" Type="http://schemas.openxmlformats.org/officeDocument/2006/relationships/customXml" Target="../ink/ink3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БЮДЖЕТ КАВАЛЕРСКОГО СЕЛЬСКОГО ПОСЕЛЕНИЯ ЕГОРЛЫКСКОГО РАЙОНА НА 2024 ГОД И  НА ПЛАНОВЫЙ ПЕРИОД 2025 – 2026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137525" cy="935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63210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848549" imgH="5153096" progId="MSGraph.Chart.8">
                  <p:embed followColorScheme="full"/>
                </p:oleObj>
              </mc:Choice>
              <mc:Fallback>
                <p:oleObj name="Диаграмма" r:id="rId2" imgW="8848549" imgH="515309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902">
              <a:srgbClr val="F39593"/>
            </a:gs>
            <a:gs pos="82000">
              <a:srgbClr val="F4A1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rgbClr val="75D07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56932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989525"/>
              </p:ext>
            </p:extLst>
          </p:nvPr>
        </p:nvGraphicFramePr>
        <p:xfrm>
          <a:off x="359569" y="1484314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953436" imgH="5305482" progId="MSGraph.Chart.8">
                  <p:embed followColorScheme="full"/>
                </p:oleObj>
              </mc:Choice>
              <mc:Fallback>
                <p:oleObj name="Диаграмма" r:id="rId3" imgW="8953436" imgH="530548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484314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249292"/>
              </p:ext>
            </p:extLst>
          </p:nvPr>
        </p:nvGraphicFramePr>
        <p:xfrm>
          <a:off x="387350" y="1738313"/>
          <a:ext cx="834072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581913" imgH="4286378" progId="MSGraph.Chart.8">
                  <p:embed followColorScheme="full"/>
                </p:oleObj>
              </mc:Choice>
              <mc:Fallback>
                <p:oleObj name="Chart" r:id="rId3" imgW="8581913" imgH="428637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738313"/>
                        <a:ext cx="8340725" cy="4892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006475" y="549275"/>
            <a:ext cx="8208963" cy="1150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</a:rPr>
              <a:t>на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</a:rPr>
              <a:t>жилищно</a:t>
            </a:r>
            <a:r>
              <a:rPr lang="ru-RU" altLang="ru-RU" sz="2400" b="1" dirty="0">
                <a:solidFill>
                  <a:schemeClr val="bg1"/>
                </a:solidFill>
              </a:rPr>
              <a:t> – коммунальное хозяйство</a:t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31889"/>
              </p:ext>
            </p:extLst>
          </p:nvPr>
        </p:nvGraphicFramePr>
        <p:xfrm>
          <a:off x="461963" y="1809750"/>
          <a:ext cx="833913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581913" imgH="4286378" progId="MSGraph.Chart.8">
                  <p:embed followColorScheme="full"/>
                </p:oleObj>
              </mc:Choice>
              <mc:Fallback>
                <p:oleObj name="Chart" r:id="rId3" imgW="8581913" imgH="428637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809750"/>
                        <a:ext cx="8339137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2375" y="333375"/>
            <a:ext cx="7993063" cy="1008063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Егорлыкского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района бюджету муниципального района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596912316"/>
              </p:ext>
            </p:extLst>
          </p:nvPr>
        </p:nvGraphicFramePr>
        <p:xfrm>
          <a:off x="430213" y="1268413"/>
          <a:ext cx="8785225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001000" imgH="4267186" progId="MSGraph.Chart.8">
                  <p:embed followColorScheme="full"/>
                </p:oleObj>
              </mc:Choice>
              <mc:Fallback>
                <p:oleObj name="Диаграмма" r:id="rId3" imgW="8001000" imgH="4267186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413"/>
                        <a:ext cx="8785225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2024 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- 221,0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- 17,2 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3140,1тыс.рублей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31316,8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–0,0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5544,7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.рублей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-176,6 тыс.рублей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2024 год и на плановый период 2025 и 2026 годов</a:t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2336757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40875,0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10494,5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10429,0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7746,7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7846,7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7971,8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33128,3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2647,8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2457,2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40875,0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10494,5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10429,0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3737172" imgH="2505673" progId="Excel.Chart.8">
                  <p:embed/>
                </p:oleObj>
              </mc:Choice>
              <mc:Fallback>
                <p:oleObj name="Диаграмма" r:id="rId3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3761558" imgH="2749534" progId="Excel.Chart.8">
                  <p:embed/>
                </p:oleObj>
              </mc:Choice>
              <mc:Fallback>
                <p:oleObj name="Диаграмма" r:id="rId5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25017"/>
              </p:ext>
            </p:extLst>
          </p:nvPr>
        </p:nvGraphicFramePr>
        <p:xfrm>
          <a:off x="392113" y="1585913"/>
          <a:ext cx="857567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772477" imgH="4743535" progId="MSGraph.Chart.8">
                  <p:embed followColorScheme="full"/>
                </p:oleObj>
              </mc:Choice>
              <mc:Fallback>
                <p:oleObj name="Chart" r:id="rId2" imgW="8772477" imgH="474353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85913"/>
                        <a:ext cx="8575675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581"/>
              </p:ext>
            </p:extLst>
          </p:nvPr>
        </p:nvGraphicFramePr>
        <p:xfrm>
          <a:off x="246063" y="1443038"/>
          <a:ext cx="87026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10390" imgH="4686343" progId="MSGraph.Chart.8">
                  <p:embed followColorScheme="full"/>
                </p:oleObj>
              </mc:Choice>
              <mc:Fallback>
                <p:oleObj name="Chart" r:id="rId3" imgW="8210390" imgH="468634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43038"/>
                        <a:ext cx="870267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66342"/>
              </p:ext>
            </p:extLst>
          </p:nvPr>
        </p:nvGraphicFramePr>
        <p:xfrm>
          <a:off x="246063" y="1443038"/>
          <a:ext cx="87026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10390" imgH="4686343" progId="MSGraph.Chart.8">
                  <p:embed followColorScheme="full"/>
                </p:oleObj>
              </mc:Choice>
              <mc:Fallback>
                <p:oleObj name="Chart" r:id="rId2" imgW="8210390" imgH="468634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43038"/>
                        <a:ext cx="870267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902">
              <a:srgbClr val="F39593"/>
            </a:gs>
            <a:gs pos="82000">
              <a:srgbClr val="F4A1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rgbClr val="75D07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72789"/>
              </p:ext>
            </p:extLst>
          </p:nvPr>
        </p:nvGraphicFramePr>
        <p:xfrm>
          <a:off x="538163" y="1146175"/>
          <a:ext cx="818038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01031" imgH="6172200" progId="Excel.Sheet.8">
                  <p:embed/>
                </p:oleObj>
              </mc:Choice>
              <mc:Fallback>
                <p:oleObj name="Worksheet" r:id="rId2" imgW="9401031" imgH="6172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146175"/>
                        <a:ext cx="8180387" cy="5213350"/>
                      </a:xfrm>
                      <a:prstGeom prst="rect">
                        <a:avLst/>
                      </a:prstGeom>
                      <a:noFill/>
                      <a:ln w="3175" cmpd="sng">
                        <a:solidFill>
                          <a:schemeClr val="accent6">
                            <a:alpha val="28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2024 ГОДУ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22C38BF1-E3A9-11E5-B628-BE1B09645EA7}"/>
                  </a:ext>
                </a:extLst>
              </p14:cNvPr>
              <p14:cNvContentPartPr/>
              <p14:nvPr/>
            </p14:nvContentPartPr>
            <p14:xfrm>
              <a:off x="4647111" y="2927249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22C38BF1-E3A9-11E5-B628-BE1B09645E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3111" y="281960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A425BB5C-D769-2CFC-586D-34BA6D177FA6}"/>
                  </a:ext>
                </a:extLst>
              </p14:cNvPr>
              <p14:cNvContentPartPr/>
              <p14:nvPr/>
            </p14:nvContentPartPr>
            <p14:xfrm>
              <a:off x="4597071" y="2852009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A425BB5C-D769-2CFC-586D-34BA6D177F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3071" y="274400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23A43FF-7A79-4D83-374F-CC068F0ED391}"/>
                  </a:ext>
                </a:extLst>
              </p14:cNvPr>
              <p14:cNvContentPartPr/>
              <p14:nvPr/>
            </p14:nvContentPartPr>
            <p14:xfrm>
              <a:off x="6811791" y="2449169"/>
              <a:ext cx="360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23A43FF-7A79-4D83-374F-CC068F0ED3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7791" y="2341529"/>
                <a:ext cx="1112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12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902">
              <a:srgbClr val="F39593"/>
            </a:gs>
            <a:gs pos="82000">
              <a:srgbClr val="F4A1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rgbClr val="75D07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408090"/>
              </p:ext>
            </p:extLst>
          </p:nvPr>
        </p:nvGraphicFramePr>
        <p:xfrm>
          <a:off x="392113" y="1128713"/>
          <a:ext cx="8677275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9401167" imgH="6010200" progId="Excel.Sheet.8">
                  <p:embed/>
                </p:oleObj>
              </mc:Choice>
              <mc:Fallback>
                <p:oleObj name="Лист" r:id="rId2" imgW="9401167" imgH="601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128713"/>
                        <a:ext cx="8677275" cy="5537200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РАСХОДОВ БЮДЖЕТА КАВАЛЕРСКОГО СЕЛЬСКОГО ПОСЕЛЕНИЯ ЕГОРЛЫКСКОГО РАЙОНА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96564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771323"/>
              </p:ext>
            </p:extLst>
          </p:nvPr>
        </p:nvGraphicFramePr>
        <p:xfrm>
          <a:off x="317500" y="1514475"/>
          <a:ext cx="8653463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62749" imgH="4819536" progId="MSGraph.Chart.8">
                  <p:embed followColorScheme="full"/>
                </p:oleObj>
              </mc:Choice>
              <mc:Fallback>
                <p:oleObj name="Chart" r:id="rId2" imgW="8162749" imgH="481953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514475"/>
                        <a:ext cx="8653463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2082</TotalTime>
  <Words>593</Words>
  <Application>Microsoft Office PowerPoint</Application>
  <PresentationFormat>Произвольный</PresentationFormat>
  <Paragraphs>95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Сектор</vt:lpstr>
      <vt:lpstr>Worksheet</vt:lpstr>
      <vt:lpstr>Диаграмма</vt:lpstr>
      <vt:lpstr>Chart</vt:lpstr>
      <vt:lpstr>Лист</vt:lpstr>
      <vt:lpstr>Презентация PowerPoint</vt:lpstr>
      <vt:lpstr>Основные параметры бюджета Кавалерского сельского поселения Егорлыкского района на 2024 год и на плановый период 2025 и 2026 годов (тыс. рублей)</vt:lpstr>
      <vt:lpstr>Что такое бюджет?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2024 ГОДУ</vt:lpstr>
      <vt:lpstr>СТРУКТУРА РАСХОДОВ БЮДЖЕТА КАВАЛЕРСКОГО СЕЛЬСКОГО ПОСЕЛЕНИЯ ЕГОРЛЫКСКОГО РАЙОНА В 2024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2024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qqq qqq</cp:lastModifiedBy>
  <cp:revision>417</cp:revision>
  <dcterms:created xsi:type="dcterms:W3CDTF">2012-10-21T15:40:11Z</dcterms:created>
  <dcterms:modified xsi:type="dcterms:W3CDTF">2024-01-05T07:48:48Z</dcterms:modified>
</cp:coreProperties>
</file>