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  <p:sldMasterId id="2147484303" r:id="rId2"/>
  </p:sldMasterIdLst>
  <p:notesMasterIdLst>
    <p:notesMasterId r:id="rId21"/>
  </p:notesMasterIdLst>
  <p:sldIdLst>
    <p:sldId id="271" r:id="rId3"/>
    <p:sldId id="257" r:id="rId4"/>
    <p:sldId id="297" r:id="rId5"/>
    <p:sldId id="295" r:id="rId6"/>
    <p:sldId id="303" r:id="rId7"/>
    <p:sldId id="258" r:id="rId8"/>
    <p:sldId id="260" r:id="rId9"/>
    <p:sldId id="293" r:id="rId10"/>
    <p:sldId id="261" r:id="rId11"/>
    <p:sldId id="262" r:id="rId12"/>
    <p:sldId id="267" r:id="rId13"/>
    <p:sldId id="269" r:id="rId14"/>
    <p:sldId id="281" r:id="rId15"/>
    <p:sldId id="272" r:id="rId16"/>
    <p:sldId id="292" r:id="rId17"/>
    <p:sldId id="284" r:id="rId18"/>
    <p:sldId id="300" r:id="rId19"/>
    <p:sldId id="302" r:id="rId20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6EB128-9D36-4552-8DDA-C79C2D88D19B}">
          <p14:sldIdLst>
            <p14:sldId id="271"/>
            <p14:sldId id="257"/>
            <p14:sldId id="297"/>
            <p14:sldId id="295"/>
            <p14:sldId id="303"/>
            <p14:sldId id="258"/>
            <p14:sldId id="260"/>
            <p14:sldId id="293"/>
            <p14:sldId id="261"/>
            <p14:sldId id="262"/>
            <p14:sldId id="267"/>
            <p14:sldId id="269"/>
            <p14:sldId id="281"/>
            <p14:sldId id="272"/>
            <p14:sldId id="292"/>
            <p14:sldId id="284"/>
            <p14:sldId id="30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EC524E"/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7" autoAdjust="0"/>
    <p:restoredTop sz="94322" autoAdjust="0"/>
  </p:normalViewPr>
  <p:slideViewPr>
    <p:cSldViewPr>
      <p:cViewPr varScale="1">
        <p:scale>
          <a:sx n="114" d="100"/>
          <a:sy n="114" d="100"/>
        </p:scale>
        <p:origin x="2088" y="14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00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4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81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99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71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7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7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08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866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671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18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95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95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246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53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98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39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45545">
              <a:srgbClr val="DCDCDE"/>
            </a:gs>
            <a:gs pos="0">
              <a:schemeClr val="accent1">
                <a:lumMod val="60000"/>
                <a:lumOff val="40000"/>
              </a:schemeClr>
            </a:gs>
            <a:gs pos="38000">
              <a:srgbClr val="E6E6E6"/>
            </a:gs>
            <a:gs pos="32001">
              <a:srgbClr val="7D8496"/>
            </a:gs>
            <a:gs pos="72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732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БЮДЖЕТ КАВАЛЕРСКОГО СЕЛЬСКОГО ПОСЕЛЕНИЯ ЕГОРЛЫКСКОГО РАЙОНА НА 2023 ГОД И  НА ПЛАНОВЫЙ ПЕРИОД 2024 – 2025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68827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848745" imgH="5152950" progId="MSGraph.Chart.8">
                  <p:embed followColorScheme="full"/>
                </p:oleObj>
              </mc:Choice>
              <mc:Fallback>
                <p:oleObj name="Диаграмма" r:id="rId2" imgW="8848745" imgH="51529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br>
              <a:rPr lang="ru-RU" altLang="ru-RU" sz="1200" dirty="0">
                <a:solidFill>
                  <a:schemeClr val="bg1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bg1"/>
                </a:solidFill>
              </a:rPr>
              <a:t>(тыс. рублей)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09090"/>
              </p:ext>
            </p:extLst>
          </p:nvPr>
        </p:nvGraphicFramePr>
        <p:xfrm>
          <a:off x="359569" y="1484314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953556" imgH="5305500" progId="MSGraph.Chart.8">
                  <p:embed followColorScheme="full"/>
                </p:oleObj>
              </mc:Choice>
              <mc:Fallback>
                <p:oleObj name="Диаграмма" r:id="rId2" imgW="8953556" imgH="5305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484314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431255" y="188641"/>
            <a:ext cx="8496945" cy="12241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049966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639122" imgH="4352940" progId="MSGraph.Chart.8">
                  <p:embed followColorScheme="full"/>
                </p:oleObj>
              </mc:Choice>
              <mc:Fallback>
                <p:oleObj name="Диаграмма" r:id="rId2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</a:rPr>
              <a:t>на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</a:rPr>
              <a:t>жилищно</a:t>
            </a:r>
            <a:r>
              <a:rPr lang="ru-RU" altLang="ru-RU" sz="2400" b="1" dirty="0">
                <a:solidFill>
                  <a:schemeClr val="bg1"/>
                </a:solidFill>
              </a:rPr>
              <a:t> – коммунальное хозяйство</a:t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205756"/>
              </p:ext>
            </p:extLst>
          </p:nvPr>
        </p:nvGraphicFramePr>
        <p:xfrm>
          <a:off x="435682" y="1772816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639122" imgH="4352940" progId="MSGraph.Chart.8">
                  <p:embed followColorScheme="full"/>
                </p:oleObj>
              </mc:Choice>
              <mc:Fallback>
                <p:oleObj name="Диаграмма" r:id="rId2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82" y="1772816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287" y="332656"/>
            <a:ext cx="7992888" cy="1008112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Егорлыкского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района бюджету муниципального района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288302036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001068" imgH="4267080" progId="MSGraph.Chart.8">
                  <p:embed followColorScheme="full"/>
                </p:oleObj>
              </mc:Choice>
              <mc:Fallback>
                <p:oleObj name="Диаграмма" r:id="rId2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2023 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- 245,0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- 17,2 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3656,9 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1345,9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–35,0 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6004,3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.рублей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-137,2 тыс.рублей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924105"/>
              </p:ext>
            </p:extLst>
          </p:nvPr>
        </p:nvGraphicFramePr>
        <p:xfrm>
          <a:off x="366713" y="1125538"/>
          <a:ext cx="8674100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01031" imgH="5724639" progId="Excel.Sheet.8">
                  <p:embed/>
                </p:oleObj>
              </mc:Choice>
              <mc:Fallback>
                <p:oleObj name="Worksheet" r:id="rId2" imgW="9401031" imgH="5724639" progId="Excel.Sheet.8">
                  <p:embed/>
                  <p:pic>
                    <p:nvPicPr>
                      <p:cNvPr id="14338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125538"/>
                        <a:ext cx="8674100" cy="5275262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2023 ГОДУ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254852"/>
              </p:ext>
            </p:extLst>
          </p:nvPr>
        </p:nvGraphicFramePr>
        <p:xfrm>
          <a:off x="366713" y="1127125"/>
          <a:ext cx="86741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401031" imgH="5943429" progId="Excel.Sheet.8">
                  <p:embed/>
                </p:oleObj>
              </mc:Choice>
              <mc:Fallback>
                <p:oleObj name="Worksheet" r:id="rId2" imgW="9401031" imgH="5943429" progId="Excel.Sheet.8">
                  <p:embed/>
                  <p:pic>
                    <p:nvPicPr>
                      <p:cNvPr id="14338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127125"/>
                        <a:ext cx="8674100" cy="5476875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РАСХОДОВ БЮДЖЕТА КАВАЛЕРСКОГО СЕЛЬСКОГО ПОСЕЛЕНИЯ ЕГОРЛЫКСКОГО РАЙОНА </a:t>
            </a:r>
            <a:r>
              <a:rPr lang="ru-RU" altLang="ru-RU" sz="2000" b="1">
                <a:solidFill>
                  <a:schemeClr val="bg2"/>
                </a:solidFill>
              </a:rPr>
              <a:t>В 2023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2023 год и на плановый период 2024 и 2025 годов</a:t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808554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11869,5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11488,3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11541,3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8557,5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8920,9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9189,3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3312,0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2146,5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1965,1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11869,5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11488,3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11541,3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3737172" imgH="2505673" progId="Excel.Chart.8">
                  <p:embed/>
                </p:oleObj>
              </mc:Choice>
              <mc:Fallback>
                <p:oleObj name="Диаграмма" r:id="rId3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3761558" imgH="2749534" progId="Excel.Chart.8">
                  <p:embed/>
                </p:oleObj>
              </mc:Choice>
              <mc:Fallback>
                <p:oleObj name="Диаграмма" r:id="rId5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2023 год и на плановый период 2024 и 2025 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2023-2025 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сельского</a:t>
            </a: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462470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839290" imgH="4800600" progId="MSGraph.Chart.8">
                  <p:embed followColorScheme="full"/>
                </p:oleObj>
              </mc:Choice>
              <mc:Fallback>
                <p:oleObj name="Диаграмма" r:id="rId2" imgW="8839290" imgH="48006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08377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267689" imgH="4743360" progId="MSGraph.Chart.8">
                  <p:embed followColorScheme="full"/>
                </p:oleObj>
              </mc:Choice>
              <mc:Fallback>
                <p:oleObj name="Диаграмма" r:id="rId2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03424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267689" imgH="4743360" progId="MSGraph.Chart.8">
                  <p:embed followColorScheme="full"/>
                </p:oleObj>
              </mc:Choice>
              <mc:Fallback>
                <p:oleObj name="Диаграмма" r:id="rId2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47293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8220145" imgH="4876740" progId="MSGraph.Chart.8">
                  <p:embed followColorScheme="full"/>
                </p:oleObj>
              </mc:Choice>
              <mc:Fallback>
                <p:oleObj name="Диаграмма" r:id="rId2" imgW="8220145" imgH="48767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1977</TotalTime>
  <Words>635</Words>
  <Application>Microsoft Office PowerPoint</Application>
  <PresentationFormat>Произвольный</PresentationFormat>
  <Paragraphs>99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1_Ион</vt:lpstr>
      <vt:lpstr>Диаграмма</vt:lpstr>
      <vt:lpstr>Worksheet</vt:lpstr>
      <vt:lpstr>Презентация PowerPoint</vt:lpstr>
      <vt:lpstr>Основные параметры бюджета Кавалерского сельского поселения Егорлыкского района на 2023 год и на плановый период 2024 и 2025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2023 году</vt:lpstr>
      <vt:lpstr>СТРУКТУРА СОБСТВЕННЫХ  ДОХОДОВ БЮДЖЕТА КАВАЛЕРСКОГО СЕЛЬСКОГО ПОСЕЛЕНИЯ ЕГОРЛЫКСКОГО РАЙОНА В 2023 ГОДУ</vt:lpstr>
      <vt:lpstr>СТРУКТУРА РАСХОДОВ БЮДЖЕТА КАВАЛЕРСКОГО СЕЛЬСКОГО ПОСЕЛЕНИЯ ЕГОРЛЫКСКОГО РАЙОНА В 2023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qqq qqq</cp:lastModifiedBy>
  <cp:revision>407</cp:revision>
  <dcterms:created xsi:type="dcterms:W3CDTF">2012-10-21T15:40:11Z</dcterms:created>
  <dcterms:modified xsi:type="dcterms:W3CDTF">2023-01-16T16:22:14Z</dcterms:modified>
</cp:coreProperties>
</file>