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5" r:id="rId1"/>
  </p:sldMasterIdLst>
  <p:notesMasterIdLst>
    <p:notesMasterId r:id="rId20"/>
  </p:notesMasterIdLst>
  <p:sldIdLst>
    <p:sldId id="271" r:id="rId2"/>
    <p:sldId id="257" r:id="rId3"/>
    <p:sldId id="297" r:id="rId4"/>
    <p:sldId id="295" r:id="rId5"/>
    <p:sldId id="298" r:id="rId6"/>
    <p:sldId id="258" r:id="rId7"/>
    <p:sldId id="260" r:id="rId8"/>
    <p:sldId id="293" r:id="rId9"/>
    <p:sldId id="284" r:id="rId10"/>
    <p:sldId id="299" r:id="rId11"/>
    <p:sldId id="261" r:id="rId12"/>
    <p:sldId id="262" r:id="rId13"/>
    <p:sldId id="267" r:id="rId14"/>
    <p:sldId id="269" r:id="rId15"/>
    <p:sldId id="281" r:id="rId16"/>
    <p:sldId id="272" r:id="rId17"/>
    <p:sldId id="292" r:id="rId18"/>
    <p:sldId id="291" r:id="rId19"/>
  </p:sldIdLst>
  <p:sldSz cx="9215438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46EB128-9D36-4552-8DDA-C79C2D88D19B}">
          <p14:sldIdLst>
            <p14:sldId id="271"/>
            <p14:sldId id="257"/>
            <p14:sldId id="297"/>
            <p14:sldId id="295"/>
            <p14:sldId id="298"/>
            <p14:sldId id="258"/>
            <p14:sldId id="260"/>
            <p14:sldId id="293"/>
            <p14:sldId id="284"/>
            <p14:sldId id="299"/>
            <p14:sldId id="261"/>
            <p14:sldId id="262"/>
            <p14:sldId id="267"/>
            <p14:sldId id="269"/>
            <p14:sldId id="281"/>
            <p14:sldId id="272"/>
            <p14:sldId id="292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70C1"/>
    <a:srgbClr val="EC524E"/>
    <a:srgbClr val="CCCCFF"/>
    <a:srgbClr val="FFFF99"/>
    <a:srgbClr val="339966"/>
    <a:srgbClr val="00FF99"/>
    <a:srgbClr val="FFFF00"/>
    <a:srgbClr val="CC66FF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337" autoAdjust="0"/>
    <p:restoredTop sz="94322" autoAdjust="0"/>
  </p:normalViewPr>
  <p:slideViewPr>
    <p:cSldViewPr>
      <p:cViewPr varScale="1">
        <p:scale>
          <a:sx n="114" d="100"/>
          <a:sy n="114" d="100"/>
        </p:scale>
        <p:origin x="2088" y="114"/>
      </p:cViewPr>
      <p:guideLst>
        <p:guide orient="horz" pos="2160"/>
        <p:guide pos="2903"/>
      </p:guideLst>
    </p:cSldViewPr>
  </p:slideViewPr>
  <p:outlineViewPr>
    <p:cViewPr>
      <p:scale>
        <a:sx n="33" d="100"/>
        <a:sy n="33" d="100"/>
      </p:scale>
      <p:origin x="42" y="180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B6E1A6-335C-4958-9D34-220E0923536F}" type="doc">
      <dgm:prSet loTypeId="urn:microsoft.com/office/officeart/2005/8/layout/default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2BCA1F-E923-41D1-9CBE-F5DBD359B4C4}" type="pres">
      <dgm:prSet presAssocID="{E3B6E1A6-335C-4958-9D34-220E0923536F}" presName="diagram" presStyleCnt="0">
        <dgm:presLayoutVars>
          <dgm:dir/>
          <dgm:resizeHandles val="exact"/>
        </dgm:presLayoutVars>
      </dgm:prSet>
      <dgm:spPr/>
    </dgm:pt>
  </dgm:ptLst>
  <dgm:cxnLst>
    <dgm:cxn modelId="{538D83E1-D68A-41B2-9354-87B15BCC8231}" type="presOf" srcId="{E3B6E1A6-335C-4958-9D34-220E0923536F}" destId="{AA2BCA1F-E923-41D1-9CBE-F5DBD359B4C4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CC918F3-1268-4699-A1CA-3C0114ED0CE5}" type="datetimeFigureOut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25538" y="685800"/>
            <a:ext cx="46069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8F87549-10EE-47FD-99A6-ADF36B3049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27949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25538" y="685800"/>
            <a:ext cx="46069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4194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25538" y="685800"/>
            <a:ext cx="46069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355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EFCEB42-BE9E-40B7-9608-CB0938312488}" type="slidenum">
              <a:rPr lang="ru-RU" altLang="ru-RU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843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3211" y="1447802"/>
            <a:ext cx="6672695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3211" y="4777380"/>
            <a:ext cx="6672695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3AB593-3682-4070-950E-E372B0DA15EF}" type="datetimeFigureOut">
              <a:rPr lang="ru-RU" smtClean="0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CA51B3-A03F-4820-99A0-88CBD8EFDEA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3976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212" y="4800587"/>
            <a:ext cx="667269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73211" y="685800"/>
            <a:ext cx="6672695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3212" y="5367325"/>
            <a:ext cx="6672693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78BE1D-0C88-48A0-AEAE-3B044DC48BFB}" type="datetimeFigureOut">
              <a:rPr lang="ru-RU" smtClean="0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B893B-5340-4B89-897B-C40A7B5B55F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4170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211" y="1447800"/>
            <a:ext cx="6672695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73211" y="3657600"/>
            <a:ext cx="6672695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78BE1D-0C88-48A0-AEAE-3B044DC48BFB}" type="datetimeFigureOut">
              <a:rPr lang="ru-RU" smtClean="0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B893B-5340-4B89-897B-C40A7B5B55F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6157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39" y="1447800"/>
            <a:ext cx="6047933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59491" y="3771174"/>
            <a:ext cx="5503825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73211" y="4350657"/>
            <a:ext cx="6672695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78BE1D-0C88-48A0-AEAE-3B044DC48BFB}" type="datetimeFigureOut">
              <a:rPr lang="ru-RU" smtClean="0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B893B-5340-4B89-897B-C40A7B5B55F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2" name="TextBox 11"/>
          <p:cNvSpPr txBox="1"/>
          <p:nvPr/>
        </p:nvSpPr>
        <p:spPr>
          <a:xfrm>
            <a:off x="679162" y="971253"/>
            <a:ext cx="6062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54376" y="2613787"/>
            <a:ext cx="6062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2357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210" y="3124201"/>
            <a:ext cx="6672696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211" y="4777381"/>
            <a:ext cx="6672695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78BE1D-0C88-48A0-AEAE-3B044DC48BFB}" type="datetimeFigureOut">
              <a:rPr lang="ru-RU" smtClean="0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B893B-5340-4B89-897B-C40A7B5B55F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216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8544" y="1981200"/>
            <a:ext cx="22279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3299" y="2667000"/>
            <a:ext cx="221324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36266" y="1981200"/>
            <a:ext cx="221996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28287" y="2667000"/>
            <a:ext cx="2227942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86674" y="1981200"/>
            <a:ext cx="221684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86674" y="2667000"/>
            <a:ext cx="221684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81717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63835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78BE1D-0C88-48A0-AEAE-3B044DC48BFB}" type="datetimeFigureOut">
              <a:rPr lang="ru-RU" smtClean="0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B893B-5340-4B89-897B-C40A7B5B55F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00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299" y="4250949"/>
            <a:ext cx="222284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93299" y="2209800"/>
            <a:ext cx="222284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93299" y="4827213"/>
            <a:ext cx="2222843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40587" y="4250949"/>
            <a:ext cx="221564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40586" y="2209800"/>
            <a:ext cx="221564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39564" y="4827212"/>
            <a:ext cx="221857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86674" y="4250949"/>
            <a:ext cx="221684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86673" y="2209800"/>
            <a:ext cx="221684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86581" y="4827210"/>
            <a:ext cx="2219779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81717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63835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78BE1D-0C88-48A0-AEAE-3B044DC48BFB}" type="datetimeFigureOut">
              <a:rPr lang="ru-RU" smtClean="0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B893B-5340-4B89-897B-C40A7B5B55F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1337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945393-8640-4DCC-98CD-9CA94A128491}" type="datetimeFigureOut">
              <a:rPr lang="ru-RU" smtClean="0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CBDB26-9AF6-4CAA-8F7A-2FB069F5E08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3842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78453" y="430215"/>
            <a:ext cx="1325065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3299" y="773205"/>
            <a:ext cx="5612319" cy="54831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A8DDB6-FCDA-4681-A41D-5D38A0157033}" type="datetimeFigureOut">
              <a:rPr lang="ru-RU" smtClean="0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542CAB-4EC6-4C20-97A5-ABCDE1A89EC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4056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7BCF62-186F-474F-AA76-4329E413D283}" type="datetimeFigureOut">
              <a:rPr lang="ru-RU" smtClean="0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AB0F15-988E-4392-B5C7-8072115F815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8331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212" y="2861735"/>
            <a:ext cx="6672694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211" y="4777381"/>
            <a:ext cx="6672695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719262-8DBC-464A-A8D6-E599FFF39D2F}" type="datetimeFigureOut">
              <a:rPr lang="ru-RU" smtClean="0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63A05C-980B-4F67-862C-C08179D6843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546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4167" y="2060577"/>
            <a:ext cx="3323880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75116" y="2056093"/>
            <a:ext cx="3323882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A85028-7048-4FF3-AC51-5CDDF9514B0D}" type="datetimeFigureOut">
              <a:rPr lang="ru-RU" smtClean="0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96FC4C-F761-48E3-9F9C-C5FE4E49B35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3982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4166" y="1905000"/>
            <a:ext cx="332387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4167" y="2514600"/>
            <a:ext cx="3323880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5117" y="1905000"/>
            <a:ext cx="33238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5117" y="2514600"/>
            <a:ext cx="3323880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50605E-D5EF-468D-8DEA-A3E64E6A85A9}" type="datetimeFigureOut">
              <a:rPr lang="ru-RU" smtClean="0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02CD8-B4FD-4F94-8A50-2AEAC524458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5767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82365D-83DF-4612-B6C4-DC2860C73159}" type="datetimeFigureOut">
              <a:rPr lang="ru-RU" smtClean="0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74D76-62DF-4AD7-B713-B059CD058FD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8610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2C7B14-8696-4886-8420-3DF635514222}" type="datetimeFigureOut">
              <a:rPr lang="ru-RU" smtClean="0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AFF514-DFB0-4AE1-94DC-237358ADA61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4307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210" y="1447800"/>
            <a:ext cx="2571395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7440" y="1447800"/>
            <a:ext cx="3928466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3210" y="3129282"/>
            <a:ext cx="2571395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D9AC61-4A72-4055-B09D-EB478BD49F8F}" type="datetimeFigureOut">
              <a:rPr lang="ru-RU" smtClean="0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A071E7-E26E-4C97-B4FA-1A2CC1A06D5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6654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419" y="1854192"/>
            <a:ext cx="3850523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54249" y="1143000"/>
            <a:ext cx="241968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3210" y="3657600"/>
            <a:ext cx="3844531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0E0181-802C-4891-B30E-29A277F932D0}" type="datetimeFigureOut">
              <a:rPr lang="ru-RU" smtClean="0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F3C353-2B4A-4E69-AB9D-A27B0B44679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531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348647" y="1676400"/>
            <a:ext cx="2841427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734284" y="-457200"/>
            <a:ext cx="1612702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348647" y="6096000"/>
            <a:ext cx="998339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5191" y="2667000"/>
            <a:ext cx="4223742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46349" y="2895600"/>
            <a:ext cx="2380655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806157" y="0"/>
            <a:ext cx="691158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8497" y="452718"/>
            <a:ext cx="7110501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4167" y="2052925"/>
            <a:ext cx="6764089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557414" y="1827878"/>
            <a:ext cx="990599" cy="2304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A878BE1D-0C88-48A0-AEAE-3B044DC48BFB}" type="datetimeFigureOut">
              <a:rPr lang="ru-RU" smtClean="0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97111" y="3262478"/>
            <a:ext cx="3859795" cy="2304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827107" y="295737"/>
            <a:ext cx="633726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E3B893B-5340-4B89-897B-C40A7B5B55F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93871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86" r:id="rId1"/>
    <p:sldLayoutId id="2147484287" r:id="rId2"/>
    <p:sldLayoutId id="2147484288" r:id="rId3"/>
    <p:sldLayoutId id="2147484289" r:id="rId4"/>
    <p:sldLayoutId id="2147484290" r:id="rId5"/>
    <p:sldLayoutId id="2147484291" r:id="rId6"/>
    <p:sldLayoutId id="2147484292" r:id="rId7"/>
    <p:sldLayoutId id="2147484293" r:id="rId8"/>
    <p:sldLayoutId id="2147484294" r:id="rId9"/>
    <p:sldLayoutId id="2147484295" r:id="rId10"/>
    <p:sldLayoutId id="2147484296" r:id="rId11"/>
    <p:sldLayoutId id="2147484297" r:id="rId12"/>
    <p:sldLayoutId id="2147484298" r:id="rId13"/>
    <p:sldLayoutId id="2147484299" r:id="rId14"/>
    <p:sldLayoutId id="2147484300" r:id="rId15"/>
    <p:sldLayoutId id="2147484301" r:id="rId16"/>
    <p:sldLayoutId id="2147484302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359569" y="549275"/>
            <a:ext cx="8280400" cy="597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4000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БЮДЖЕТ КАВАЛЕРСКОГО СЕЛЬСКОГО ПОСЕЛЕНИЯ ЕГОРЛЫКСКОГО РАЙОНА НА 2022 ГОД И  НА ПЛАНОВЫЙ ПЕРИОД 2023 – 2024 ГОДОВ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4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0015777"/>
              </p:ext>
            </p:extLst>
          </p:nvPr>
        </p:nvGraphicFramePr>
        <p:xfrm>
          <a:off x="339725" y="1127125"/>
          <a:ext cx="8728075" cy="547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8" name="Worksheet" r:id="rId3" imgW="9458277" imgH="5943429" progId="Excel.Sheet.8">
                  <p:embed/>
                </p:oleObj>
              </mc:Choice>
              <mc:Fallback>
                <p:oleObj name="Worksheet" r:id="rId3" imgW="9458277" imgH="5943429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1127125"/>
                        <a:ext cx="8728075" cy="5476875"/>
                      </a:xfrm>
                      <a:prstGeom prst="rect">
                        <a:avLst/>
                      </a:prstGeom>
                      <a:noFill/>
                      <a:ln cmpd="sng">
                        <a:solidFill>
                          <a:schemeClr val="accent1">
                            <a:alpha val="86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Заголовок 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785225" cy="8651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chemeClr val="bg2"/>
                </a:solidFill>
              </a:rPr>
              <a:t>СТРУКТУРА РАСХОДОВ БЮДЖЕТА КАВАЛЕРСКОГО СЕЛЬСКОГО ПОСЕЛЕНИЯ ЕГОРЛЫКСКОГО РАЙОНА В 2022 ГОДУ</a:t>
            </a:r>
          </a:p>
        </p:txBody>
      </p:sp>
    </p:spTree>
    <p:extLst>
      <p:ext uri="{BB962C8B-B14F-4D97-AF65-F5344CB8AC3E}">
        <p14:creationId xmlns:p14="http://schemas.microsoft.com/office/powerpoint/2010/main" val="2401971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AFCF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81125" y="476250"/>
            <a:ext cx="7834313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750" b="1" i="1" dirty="0">
                <a:solidFill>
                  <a:schemeClr val="bg2"/>
                </a:solidFill>
              </a:rPr>
              <a:t>Динамика поступлений собственных доходов в бюджет Кавалерского сельского поселения </a:t>
            </a:r>
            <a:r>
              <a:rPr lang="ru-RU" sz="1750" b="1" i="1" dirty="0" err="1">
                <a:solidFill>
                  <a:schemeClr val="bg2"/>
                </a:solidFill>
              </a:rPr>
              <a:t>Егорлыкского</a:t>
            </a:r>
            <a:r>
              <a:rPr lang="ru-RU" sz="1750" b="1" i="1" dirty="0">
                <a:solidFill>
                  <a:schemeClr val="bg2"/>
                </a:solidFill>
              </a:rPr>
              <a:t> района</a:t>
            </a:r>
            <a:r>
              <a:rPr lang="en-US" sz="1700" dirty="0"/>
              <a:t>							</a:t>
            </a:r>
            <a:r>
              <a:rPr lang="ru-RU" sz="1100" b="1" dirty="0">
                <a:solidFill>
                  <a:srgbClr val="254061"/>
                </a:solidFill>
              </a:rPr>
              <a:t>(тыс. рублей)</a:t>
            </a:r>
            <a:endParaRPr lang="ru-RU" sz="1100" dirty="0">
              <a:solidFill>
                <a:srgbClr val="254061"/>
              </a:solidFill>
            </a:endParaRPr>
          </a:p>
        </p:txBody>
      </p:sp>
      <p:graphicFrame>
        <p:nvGraphicFramePr>
          <p:cNvPr id="1536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0698409"/>
              </p:ext>
            </p:extLst>
          </p:nvPr>
        </p:nvGraphicFramePr>
        <p:xfrm>
          <a:off x="286544" y="1484313"/>
          <a:ext cx="8713788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7" name="Chart" r:id="rId3" imgW="8219995" imgH="4876729" progId="MSGraph.Chart.8">
                  <p:embed followColorScheme="full"/>
                </p:oleObj>
              </mc:Choice>
              <mc:Fallback>
                <p:oleObj name="Chart" r:id="rId3" imgW="8219995" imgH="4876729" progId="MSGraph.Chart.8">
                  <p:embed followColorScheme="full"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544" y="1484313"/>
                        <a:ext cx="8713788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9248" y="332656"/>
            <a:ext cx="8136904" cy="93610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bg1"/>
                </a:solidFill>
              </a:rPr>
              <a:t>Безвозмездные поступления </a:t>
            </a:r>
            <a:br>
              <a:rPr lang="ru-RU" sz="2000" b="1" i="1" dirty="0">
                <a:solidFill>
                  <a:schemeClr val="bg1"/>
                </a:solidFill>
              </a:rPr>
            </a:br>
            <a:r>
              <a:rPr lang="ru-RU" sz="2000" b="1" i="1" dirty="0">
                <a:solidFill>
                  <a:schemeClr val="bg1"/>
                </a:solidFill>
              </a:rPr>
              <a:t>от других бюджетов бюджетной системы Российской Федерации</a:t>
            </a:r>
            <a:br>
              <a:rPr lang="ru-RU" sz="2100" b="1" i="1" dirty="0">
                <a:solidFill>
                  <a:srgbClr val="00B0F0"/>
                </a:solidFill>
              </a:rPr>
            </a:br>
            <a:r>
              <a:rPr lang="ru-RU" sz="2700" b="1" dirty="0">
                <a:solidFill>
                  <a:srgbClr val="C00000"/>
                </a:solidFill>
              </a:rPr>
              <a:t> </a:t>
            </a:r>
            <a:br>
              <a:rPr lang="ru-RU" sz="900" dirty="0"/>
            </a:br>
            <a:r>
              <a:rPr lang="en-US" sz="900" dirty="0"/>
              <a:t>							(</a:t>
            </a:r>
            <a:r>
              <a:rPr lang="ru-RU" sz="900" b="1" dirty="0">
                <a:solidFill>
                  <a:srgbClr val="002060"/>
                </a:solidFill>
              </a:rPr>
              <a:t>тыс.рублей</a:t>
            </a:r>
            <a:r>
              <a:rPr lang="en-US" sz="900" b="1" dirty="0">
                <a:solidFill>
                  <a:srgbClr val="002060"/>
                </a:solidFill>
              </a:rPr>
              <a:t>)</a:t>
            </a:r>
            <a:br>
              <a:rPr lang="ru-RU" sz="900" dirty="0"/>
            </a:br>
            <a:endParaRPr lang="ru-RU" sz="900" dirty="0"/>
          </a:p>
        </p:txBody>
      </p:sp>
      <p:graphicFrame>
        <p:nvGraphicFramePr>
          <p:cNvPr id="1638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4810324"/>
              </p:ext>
            </p:extLst>
          </p:nvPr>
        </p:nvGraphicFramePr>
        <p:xfrm>
          <a:off x="143670" y="1125538"/>
          <a:ext cx="8848725" cy="547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1" name="Chart" r:id="rId4" imgW="8848549" imgH="5153096" progId="MSGraph.Chart.8">
                  <p:embed followColorScheme="full"/>
                </p:oleObj>
              </mc:Choice>
              <mc:Fallback>
                <p:oleObj name="Chart" r:id="rId4" imgW="8848549" imgH="5153096" progId="MSGraph.Chart.8">
                  <p:embed followColorScheme="full"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670" y="1125538"/>
                        <a:ext cx="8848725" cy="547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 noChangeArrowheads="1"/>
          </p:cNvSpPr>
          <p:nvPr>
            <p:ph type="title" idx="4294967295"/>
          </p:nvPr>
        </p:nvSpPr>
        <p:spPr>
          <a:xfrm>
            <a:off x="287239" y="274638"/>
            <a:ext cx="8568951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rgbClr val="FF0000"/>
                </a:solidFill>
              </a:rPr>
              <a:t>Динамика расходов бюджета Кавалерского сельского поселения Егорлыкского района на культуру</a:t>
            </a:r>
            <a:br>
              <a:rPr lang="ru-RU" altLang="ru-RU" sz="1200" dirty="0">
                <a:solidFill>
                  <a:schemeClr val="accent2"/>
                </a:solidFill>
              </a:rPr>
            </a:br>
            <a:r>
              <a:rPr lang="en-US" altLang="ru-RU" sz="1200" dirty="0">
                <a:solidFill>
                  <a:schemeClr val="accent2"/>
                </a:solidFill>
              </a:rPr>
              <a:t>							</a:t>
            </a:r>
            <a:r>
              <a:rPr lang="ru-RU" altLang="ru-RU" sz="1200" b="1" dirty="0">
                <a:solidFill>
                  <a:schemeClr val="accent2"/>
                </a:solidFill>
              </a:rPr>
              <a:t>(тыс. рублей)</a:t>
            </a:r>
            <a:endParaRPr lang="ru-RU" altLang="ru-RU" sz="1200" dirty="0">
              <a:solidFill>
                <a:schemeClr val="accent2"/>
              </a:solidFill>
            </a:endParaRPr>
          </a:p>
        </p:txBody>
      </p:sp>
      <p:graphicFrame>
        <p:nvGraphicFramePr>
          <p:cNvPr id="1843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7117105"/>
              </p:ext>
            </p:extLst>
          </p:nvPr>
        </p:nvGraphicFramePr>
        <p:xfrm>
          <a:off x="359569" y="1484314"/>
          <a:ext cx="8629650" cy="508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9" name="Chart" r:id="rId4" imgW="8953436" imgH="5305482" progId="MSGraph.Chart.8">
                  <p:embed followColorScheme="full"/>
                </p:oleObj>
              </mc:Choice>
              <mc:Fallback>
                <p:oleObj name="Chart" r:id="rId4" imgW="8953436" imgH="5305482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569" y="1484314"/>
                        <a:ext cx="8629650" cy="508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 noChangeArrowheads="1"/>
          </p:cNvSpPr>
          <p:nvPr>
            <p:ph type="title" idx="4294967295"/>
          </p:nvPr>
        </p:nvSpPr>
        <p:spPr>
          <a:xfrm>
            <a:off x="1597025" y="549275"/>
            <a:ext cx="7618413" cy="136683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chemeClr val="bg2"/>
                </a:solidFill>
              </a:rPr>
              <a:t>Расходы бюджета Кавалерского сельского поселения Егорлыкского района</a:t>
            </a:r>
            <a:br>
              <a:rPr lang="ru-RU" altLang="ru-RU" sz="2400" dirty="0">
                <a:solidFill>
                  <a:schemeClr val="bg2"/>
                </a:solidFill>
              </a:rPr>
            </a:br>
            <a:r>
              <a:rPr lang="ru-RU" altLang="ru-RU" sz="2400" b="1" dirty="0">
                <a:solidFill>
                  <a:schemeClr val="bg2"/>
                </a:solidFill>
              </a:rPr>
              <a:t> на общегосударственные вопросы</a:t>
            </a:r>
            <a:br>
              <a:rPr lang="en-US" altLang="ru-RU" sz="2400" b="1" dirty="0">
                <a:solidFill>
                  <a:schemeClr val="bg2"/>
                </a:solidFill>
              </a:rPr>
            </a:br>
            <a:r>
              <a:rPr lang="en-US" altLang="ru-RU" sz="2400" b="1" dirty="0">
                <a:solidFill>
                  <a:schemeClr val="bg2"/>
                </a:solidFill>
              </a:rPr>
              <a:t>	</a:t>
            </a:r>
            <a:r>
              <a:rPr lang="en-US" altLang="ru-RU" sz="2400" dirty="0">
                <a:solidFill>
                  <a:schemeClr val="bg2"/>
                </a:solidFill>
              </a:rPr>
              <a:t>						</a:t>
            </a:r>
            <a:r>
              <a:rPr lang="ru-RU" altLang="ru-RU" sz="1100" b="1" dirty="0">
                <a:solidFill>
                  <a:schemeClr val="bg2"/>
                </a:solidFill>
              </a:rPr>
              <a:t>(тыс. рублей)</a:t>
            </a:r>
            <a:br>
              <a:rPr lang="ru-RU" altLang="ru-RU" sz="2400" dirty="0">
                <a:solidFill>
                  <a:schemeClr val="bg2"/>
                </a:solidFill>
              </a:rPr>
            </a:br>
            <a:endParaRPr lang="ru-RU" altLang="ru-RU" sz="2400" dirty="0">
              <a:solidFill>
                <a:schemeClr val="bg2"/>
              </a:solidFill>
            </a:endParaRPr>
          </a:p>
        </p:txBody>
      </p:sp>
      <p:graphicFrame>
        <p:nvGraphicFramePr>
          <p:cNvPr id="1945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363695"/>
              </p:ext>
            </p:extLst>
          </p:nvPr>
        </p:nvGraphicFramePr>
        <p:xfrm>
          <a:off x="359569" y="1700214"/>
          <a:ext cx="8394700" cy="496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3" name="Chart" r:id="rId4" imgW="8639159" imgH="4352783" progId="MSGraph.Chart.8">
                  <p:embed followColorScheme="full"/>
                </p:oleObj>
              </mc:Choice>
              <mc:Fallback>
                <p:oleObj name="Chart" r:id="rId4" imgW="8639159" imgH="4352783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569" y="1700214"/>
                        <a:ext cx="8394700" cy="49688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35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 noChangeArrowheads="1"/>
          </p:cNvSpPr>
          <p:nvPr>
            <p:ph type="title" idx="4294967295"/>
          </p:nvPr>
        </p:nvSpPr>
        <p:spPr>
          <a:xfrm>
            <a:off x="647280" y="549275"/>
            <a:ext cx="8208912" cy="115153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chemeClr val="bg1"/>
                </a:solidFill>
              </a:rPr>
              <a:t>Расходы бюджета Кавалерского сельского поселения Егорлыкского района</a:t>
            </a:r>
            <a:r>
              <a:rPr lang="ru-RU" altLang="ru-RU" sz="2400" dirty="0">
                <a:solidFill>
                  <a:schemeClr val="bg1"/>
                </a:solidFill>
              </a:rPr>
              <a:t> </a:t>
            </a:r>
            <a:r>
              <a:rPr lang="ru-RU" altLang="ru-RU" sz="2400" b="1" dirty="0">
                <a:solidFill>
                  <a:schemeClr val="bg1"/>
                </a:solidFill>
              </a:rPr>
              <a:t>на</a:t>
            </a:r>
            <a:br>
              <a:rPr lang="ru-RU" altLang="ru-RU" sz="2400" b="1" dirty="0">
                <a:solidFill>
                  <a:schemeClr val="bg1"/>
                </a:solidFill>
              </a:rPr>
            </a:br>
            <a:r>
              <a:rPr lang="ru-RU" altLang="ru-RU" sz="2400" b="1" dirty="0">
                <a:solidFill>
                  <a:schemeClr val="bg1"/>
                </a:solidFill>
              </a:rPr>
              <a:t> </a:t>
            </a:r>
            <a:r>
              <a:rPr lang="ru-RU" altLang="ru-RU" sz="2400" b="1" dirty="0" err="1">
                <a:solidFill>
                  <a:schemeClr val="bg1"/>
                </a:solidFill>
              </a:rPr>
              <a:t>жилищно</a:t>
            </a:r>
            <a:r>
              <a:rPr lang="ru-RU" altLang="ru-RU" sz="2400" b="1" dirty="0">
                <a:solidFill>
                  <a:schemeClr val="bg1"/>
                </a:solidFill>
              </a:rPr>
              <a:t> – коммунальное хозяйство</a:t>
            </a:r>
            <a:br>
              <a:rPr lang="ru-RU" altLang="ru-RU" sz="1000" dirty="0">
                <a:solidFill>
                  <a:srgbClr val="002060"/>
                </a:solidFill>
              </a:rPr>
            </a:br>
            <a:endParaRPr lang="ru-RU" altLang="ru-RU" sz="1000" dirty="0">
              <a:solidFill>
                <a:srgbClr val="002060"/>
              </a:solidFill>
            </a:endParaRPr>
          </a:p>
        </p:txBody>
      </p:sp>
      <p:graphicFrame>
        <p:nvGraphicFramePr>
          <p:cNvPr id="2048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4273245"/>
              </p:ext>
            </p:extLst>
          </p:nvPr>
        </p:nvGraphicFramePr>
        <p:xfrm>
          <a:off x="435682" y="1772816"/>
          <a:ext cx="8394700" cy="489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7" name="Chart" r:id="rId4" imgW="8639159" imgH="4352783" progId="MSGraph.Chart.8">
                  <p:embed followColorScheme="full"/>
                </p:oleObj>
              </mc:Choice>
              <mc:Fallback>
                <p:oleObj name="Chart" r:id="rId4" imgW="8639159" imgH="4352783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82" y="1772816"/>
                        <a:ext cx="8394700" cy="489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9287" y="332656"/>
            <a:ext cx="7992888" cy="1008112"/>
          </a:xfrm>
        </p:spPr>
        <p:txBody>
          <a:bodyPr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br>
              <a:rPr lang="ru-RU" sz="1600" b="1" dirty="0">
                <a:solidFill>
                  <a:srgbClr val="002060"/>
                </a:solidFill>
              </a:rPr>
            </a:b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Иные межбюджетные трансферты, перечисляемые из бюджета Кавалерского сельского поселения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Егорлыкского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района бюджету муниципального района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en-US" sz="1600" dirty="0"/>
              <a:t>	</a:t>
            </a:r>
            <a:r>
              <a:rPr lang="en-US" sz="1000" dirty="0"/>
              <a:t>	</a:t>
            </a:r>
            <a:r>
              <a:rPr lang="ru-RU" sz="1000" dirty="0"/>
              <a:t>                                                                 </a:t>
            </a:r>
            <a:r>
              <a:rPr lang="ru-RU" sz="1000" b="1" dirty="0">
                <a:solidFill>
                  <a:srgbClr val="002060"/>
                </a:solidFill>
              </a:rPr>
              <a:t>(тыс. рублей)</a:t>
            </a:r>
            <a:br>
              <a:rPr lang="ru-RU" sz="1000" dirty="0">
                <a:solidFill>
                  <a:srgbClr val="002060"/>
                </a:solidFill>
              </a:rPr>
            </a:br>
            <a:endParaRPr lang="ru-RU" sz="1000" dirty="0">
              <a:solidFill>
                <a:srgbClr val="002060"/>
              </a:solidFill>
            </a:endParaRPr>
          </a:p>
        </p:txBody>
      </p:sp>
      <p:graphicFrame>
        <p:nvGraphicFramePr>
          <p:cNvPr id="21507" name="Object 7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1459818273"/>
              </p:ext>
            </p:extLst>
          </p:nvPr>
        </p:nvGraphicFramePr>
        <p:xfrm>
          <a:off x="430213" y="1268760"/>
          <a:ext cx="8785225" cy="525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1" name="Chart" r:id="rId4" imgW="8001000" imgH="4267186" progId="MSGraph.Chart.8">
                  <p:embed followColorScheme="full"/>
                </p:oleObj>
              </mc:Choice>
              <mc:Fallback>
                <p:oleObj name="Chart" r:id="rId4" imgW="8001000" imgH="4267186" progId="MSGraph.Chart.8">
                  <p:embed followColorScheme="full"/>
                  <p:pic>
                    <p:nvPicPr>
                      <p:cNvPr id="0" name="Object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13" y="1268760"/>
                        <a:ext cx="8785225" cy="5256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solidDmnd">
          <a:fgClr>
            <a:schemeClr val="tx2"/>
          </a:fgClr>
          <a:bgClr>
            <a:schemeClr val="tx2">
              <a:lumMod val="9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036344" y="130175"/>
            <a:ext cx="3595688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администрация Кавалерского сельского поселения </a:t>
            </a:r>
          </a:p>
        </p:txBody>
      </p:sp>
      <p:sp>
        <p:nvSpPr>
          <p:cNvPr id="22531" name="Номер слайда 8"/>
          <p:cNvSpPr txBox="1">
            <a:spLocks noGrp="1"/>
          </p:cNvSpPr>
          <p:nvPr/>
        </p:nvSpPr>
        <p:spPr bwMode="auto">
          <a:xfrm>
            <a:off x="6588919" y="635635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5AEC395-86DF-4AAA-A06F-74E47F6643C3}" type="slidenum">
              <a:rPr lang="ru-RU" altLang="ru-RU" sz="1200">
                <a:solidFill>
                  <a:srgbClr val="8E8A8A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17</a:t>
            </a:fld>
            <a:endParaRPr lang="ru-RU" altLang="ru-RU" sz="1200">
              <a:solidFill>
                <a:srgbClr val="8E8A8A"/>
              </a:solidFill>
              <a:latin typeface="Arial" panose="020B0604020202020204" pitchFamily="34" charset="0"/>
            </a:endParaRPr>
          </a:p>
        </p:txBody>
      </p:sp>
      <p:sp>
        <p:nvSpPr>
          <p:cNvPr id="10" name="Заголовок 7"/>
          <p:cNvSpPr>
            <a:spLocks noGrp="1"/>
          </p:cNvSpPr>
          <p:nvPr>
            <p:ph type="title" idx="4294967295"/>
          </p:nvPr>
        </p:nvSpPr>
        <p:spPr>
          <a:xfrm>
            <a:off x="536575" y="188913"/>
            <a:ext cx="8678863" cy="10795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1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Расходы бюджета сельского поселения, направленные на реализацию  муниципальных программ  Кавалерского сельского поселения в 2022 году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-11906" y="1852552"/>
          <a:ext cx="9252520" cy="4528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321470" y="1341438"/>
            <a:ext cx="3643313" cy="79216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Кавалерского сельского поселения «Социальная политика» </a:t>
            </a:r>
          </a:p>
          <a:p>
            <a:pPr algn="ctr" eaLnBrk="1" hangingPunct="1">
              <a:defRPr/>
            </a:pPr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- 156,0 </a:t>
            </a:r>
            <a:r>
              <a:rPr lang="ru-RU" sz="1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1470" y="3429000"/>
            <a:ext cx="3643313" cy="928688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Муниципальная программа Кавалерского сельского поселения «Обеспечение противодействия  преступности» </a:t>
            </a:r>
          </a:p>
          <a:p>
            <a:pPr algn="ctr" eaLnBrk="1" hangingPunct="1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 6,0 тыс.рублей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0032" y="4454021"/>
            <a:ext cx="3714750" cy="1223963"/>
          </a:xfrm>
          <a:prstGeom prst="roundRect">
            <a:avLst/>
          </a:prstGeom>
          <a:gradFill flip="none" rotWithShape="1">
            <a:gsLst>
              <a:gs pos="68842">
                <a:srgbClr val="C68C8B"/>
              </a:gs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Муниципальная программа Кавалерского сельского поселения «Участие в предупреждении и ликвидации последствий чрезвычайных ситуаций, обеспечение первичных мер пожарной безопасности на территории Кавалерского сельского поселения»</a:t>
            </a:r>
          </a:p>
          <a:p>
            <a:pPr algn="ctr" eaLnBrk="1" hangingPunct="1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- 157,2 тыс.рублей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1469" y="5805488"/>
            <a:ext cx="3714750" cy="8636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Кавалерского сельского поселения «Развитие культуры»</a:t>
            </a:r>
          </a:p>
          <a:p>
            <a:pPr algn="ctr" eaLnBrk="1" hangingPunct="1"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2783,9 тыс.рублей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464844" y="1628775"/>
            <a:ext cx="4357688" cy="165735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Кавалерского сельского поселения «Благоустройство территории и коммунальное хозяйство» </a:t>
            </a:r>
          </a:p>
          <a:p>
            <a:pPr algn="ctr" eaLnBrk="1" hangingPunct="1"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1613,9 тыс.рублей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464844" y="3429000"/>
            <a:ext cx="4357688" cy="92868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Муниципальная программа Кавалерского сельского поселения «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Энергоэффективность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в Кавалерском сельском поселении» </a:t>
            </a:r>
          </a:p>
          <a:p>
            <a:pPr algn="ctr" eaLnBrk="1" hangingPunct="1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–30,0тыс.рублей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536282" y="4429126"/>
            <a:ext cx="4286250" cy="10001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Муниципальная программа Кавалерского сельского поселения «Развитие физической культуры и спорта»</a:t>
            </a:r>
          </a:p>
          <a:p>
            <a:pPr algn="ctr" eaLnBrk="1" hangingPunct="1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–35,0 тыс.рублей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607719" y="5572140"/>
            <a:ext cx="4214842" cy="92869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Кавалерского сельского поселения «Муниципальная политика»</a:t>
            </a:r>
          </a:p>
          <a:p>
            <a:pPr algn="ctr" eaLnBrk="1" hangingPunct="1">
              <a:defRPr/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5866,4 </a:t>
            </a:r>
            <a:r>
              <a:rPr lang="ru-RU" sz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.рублей</a:t>
            </a:r>
          </a:p>
        </p:txBody>
      </p:sp>
      <p:sp>
        <p:nvSpPr>
          <p:cNvPr id="2" name="Скругленный прямоугольник 8"/>
          <p:cNvSpPr/>
          <p:nvPr/>
        </p:nvSpPr>
        <p:spPr>
          <a:xfrm>
            <a:off x="321470" y="2357439"/>
            <a:ext cx="3643313" cy="92868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Кавалерского сельского поселения «Управление муниципальными финансами и создание условий для эффективного управлениями муниципальными финансами» </a:t>
            </a:r>
          </a:p>
          <a:p>
            <a:pPr algn="ctr" eaLnBrk="1" hangingPunct="1">
              <a:defRPr/>
            </a:pPr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-128,2 тыс.рублей</a:t>
            </a:r>
          </a:p>
        </p:txBody>
      </p:sp>
    </p:spTree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09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64235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1800" b="1" dirty="0">
                <a:solidFill>
                  <a:schemeClr val="bg2"/>
                </a:solidFill>
              </a:rPr>
              <a:t>Основные параметры бюджета Кавалерского сельского поселения Егорлыкского района</a:t>
            </a:r>
            <a:br>
              <a:rPr lang="ru-RU" altLang="ru-RU" sz="1800" b="1" dirty="0">
                <a:solidFill>
                  <a:schemeClr val="bg2"/>
                </a:solidFill>
              </a:rPr>
            </a:br>
            <a:r>
              <a:rPr lang="ru-RU" altLang="ru-RU" sz="1800" b="1" dirty="0">
                <a:solidFill>
                  <a:schemeClr val="bg2"/>
                </a:solidFill>
              </a:rPr>
              <a:t>на 2022 год и на плановый период 2023 и 2024 годов</a:t>
            </a:r>
            <a:br>
              <a:rPr lang="en-US" altLang="ru-RU" sz="1800" b="1" dirty="0">
                <a:solidFill>
                  <a:srgbClr val="17375E"/>
                </a:solidFill>
              </a:rPr>
            </a:br>
            <a:r>
              <a:rPr lang="ru-RU" altLang="ru-RU" sz="1100" b="1" dirty="0"/>
              <a:t>(тыс. рублей)</a:t>
            </a:r>
            <a:endParaRPr lang="ru-RU" altLang="ru-RU" sz="1100" dirty="0">
              <a:solidFill>
                <a:srgbClr val="17375E"/>
              </a:solidFill>
            </a:endParaRPr>
          </a:p>
        </p:txBody>
      </p:sp>
      <p:graphicFrame>
        <p:nvGraphicFramePr>
          <p:cNvPr id="3122" name="Group 5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05859924"/>
              </p:ext>
            </p:extLst>
          </p:nvPr>
        </p:nvGraphicFramePr>
        <p:xfrm>
          <a:off x="0" y="1412875"/>
          <a:ext cx="8712200" cy="5237164"/>
        </p:xfrm>
        <a:graphic>
          <a:graphicData uri="http://schemas.openxmlformats.org/drawingml/2006/table">
            <a:tbl>
              <a:tblPr/>
              <a:tblGrid>
                <a:gridCol w="3519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9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98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28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77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3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 Доходы, всего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11121,5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10954,8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10954,8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9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из них: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88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8054,4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8808,3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8989,7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9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3067,1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2146,5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1965,1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88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II.</a:t>
                      </a: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Расходы, всего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11121,5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10954,8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10954,8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9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III.</a:t>
                      </a: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Дефицит (-), профицит (+)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745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VI.</a:t>
                      </a: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Источники финансирования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0,0%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0,0%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0,0 %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dotDmnd">
          <a:fgClr>
            <a:schemeClr val="accent1"/>
          </a:fgClr>
          <a:bgClr>
            <a:schemeClr val="tx1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/>
          </p:cNvSpPr>
          <p:nvPr>
            <p:ph type="title"/>
          </p:nvPr>
        </p:nvSpPr>
        <p:spPr>
          <a:xfrm>
            <a:off x="492919" y="236538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ln w="9000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Franklin Gothic Demi" pitchFamily="34" charset="0"/>
              </a:rPr>
              <a:t>Что такое бюджет?</a:t>
            </a:r>
            <a:endParaRPr lang="ru-RU" b="1" dirty="0">
              <a:solidFill>
                <a:srgbClr val="0000CC"/>
              </a:solidFill>
              <a:latin typeface="Franklin Gothic Demi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21469" y="1071564"/>
            <a:ext cx="8643938" cy="5572125"/>
          </a:xfrm>
        </p:spPr>
        <p:txBody>
          <a:bodyPr rtlCol="0">
            <a:normAutofit/>
          </a:bodyPr>
          <a:lstStyle/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r>
              <a:rPr lang="ru-RU" altLang="ru-RU" sz="1800" b="1">
                <a:solidFill>
                  <a:srgbClr val="0000FF"/>
                </a:solidFill>
                <a:latin typeface="Franklin Gothic Demi"/>
              </a:rPr>
              <a:t>                           Бюджет 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</a:t>
            </a: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r>
              <a:rPr lang="ru-RU" altLang="ru-RU" sz="1800" b="1">
                <a:solidFill>
                  <a:srgbClr val="0000FF"/>
                </a:solidFill>
                <a:latin typeface="Franklin Gothic Demi"/>
              </a:rPr>
              <a:t>      Бюджет поселения – это план доходов и расходов Кавалерского сельского поселения</a:t>
            </a: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800" b="1">
              <a:solidFill>
                <a:schemeClr val="hlink"/>
              </a:solidFill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ru-RU" altLang="ru-RU" sz="1600" b="1">
              <a:solidFill>
                <a:schemeClr val="hlink"/>
              </a:solidFill>
              <a:latin typeface="Franklin Gothic Demi"/>
            </a:endParaRPr>
          </a:p>
          <a:p>
            <a:pPr algn="just" fontAlgn="auto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r>
              <a:rPr lang="ru-RU" altLang="ru-RU" sz="1600" b="1">
                <a:solidFill>
                  <a:srgbClr val="0000FF"/>
                </a:solidFill>
                <a:latin typeface="Franklin Gothic Demi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35720" y="2329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35720" y="2329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8198" name="Object 4"/>
          <p:cNvGraphicFramePr>
            <a:graphicFrameLocks noChangeAspect="1"/>
          </p:cNvGraphicFramePr>
          <p:nvPr/>
        </p:nvGraphicFramePr>
        <p:xfrm>
          <a:off x="605632" y="2143125"/>
          <a:ext cx="3732212" cy="250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3" name="Диаграмма" r:id="rId4" imgW="3737172" imgH="2505673" progId="Excel.Chart.8">
                  <p:embed/>
                </p:oleObj>
              </mc:Choice>
              <mc:Fallback>
                <p:oleObj name="Диаграмма" r:id="rId4" imgW="3737172" imgH="2505673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632" y="2143125"/>
                        <a:ext cx="3732212" cy="250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Rectangle 9"/>
          <p:cNvSpPr>
            <a:spLocks noChangeArrowheads="1"/>
          </p:cNvSpPr>
          <p:nvPr/>
        </p:nvSpPr>
        <p:spPr bwMode="auto">
          <a:xfrm>
            <a:off x="35720" y="2329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8200" name="Object 8"/>
          <p:cNvGraphicFramePr>
            <a:graphicFrameLocks noChangeAspect="1"/>
          </p:cNvGraphicFramePr>
          <p:nvPr/>
        </p:nvGraphicFramePr>
        <p:xfrm>
          <a:off x="5034757" y="1958975"/>
          <a:ext cx="3757612" cy="274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4" name="Диаграмма" r:id="rId6" imgW="3761558" imgH="2749534" progId="Excel.Chart.8">
                  <p:embed/>
                </p:oleObj>
              </mc:Choice>
              <mc:Fallback>
                <p:oleObj name="Диаграмма" r:id="rId6" imgW="3761558" imgH="2749534" progId="Excel.Char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4757" y="1958975"/>
                        <a:ext cx="3757612" cy="274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8" name="AutoShape 12"/>
          <p:cNvSpPr>
            <a:spLocks noChangeAspect="1" noChangeArrowheads="1"/>
          </p:cNvSpPr>
          <p:nvPr/>
        </p:nvSpPr>
        <p:spPr bwMode="auto">
          <a:xfrm>
            <a:off x="646908" y="4286256"/>
            <a:ext cx="3527425" cy="1357322"/>
          </a:xfrm>
          <a:prstGeom prst="flowChartAlternateProcess">
            <a:avLst/>
          </a:prstGeom>
          <a:solidFill>
            <a:srgbClr val="9999FF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45791" dir="3378596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algn="ctr">
              <a:defRPr/>
            </a:pPr>
            <a:r>
              <a:rPr lang="ru-RU" sz="1400" dirty="0">
                <a:solidFill>
                  <a:srgbClr val="FFFFFF"/>
                </a:solidFill>
                <a:latin typeface="Franklin Gothic Demi" pitchFamily="34" charset="0"/>
              </a:rPr>
              <a:t>В случае превышения расходов над доходами образуется дефицит бюджета</a:t>
            </a:r>
            <a:endParaRPr lang="ru-RU" sz="1400" dirty="0">
              <a:latin typeface="Franklin Gothic Demi" pitchFamily="34" charset="0"/>
            </a:endParaRPr>
          </a:p>
        </p:txBody>
      </p:sp>
      <p:sp>
        <p:nvSpPr>
          <p:cNvPr id="70669" name="AutoShape 13"/>
          <p:cNvSpPr>
            <a:spLocks noChangeAspect="1" noChangeArrowheads="1"/>
          </p:cNvSpPr>
          <p:nvPr/>
        </p:nvSpPr>
        <p:spPr bwMode="auto">
          <a:xfrm>
            <a:off x="5036348" y="4286256"/>
            <a:ext cx="3671887" cy="1285884"/>
          </a:xfrm>
          <a:prstGeom prst="flowChartAlternateProcess">
            <a:avLst/>
          </a:prstGeom>
          <a:solidFill>
            <a:srgbClr val="9999FF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45791" dir="3378596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algn="ctr">
              <a:defRPr/>
            </a:pPr>
            <a:r>
              <a:rPr lang="ru-RU" sz="1600" dirty="0">
                <a:solidFill>
                  <a:srgbClr val="FFFFFF"/>
                </a:solidFill>
                <a:latin typeface="Franklin Gothic Demi" pitchFamily="34" charset="0"/>
              </a:rPr>
              <a:t>В случае превышения доходов над расходами образуется </a:t>
            </a:r>
            <a:r>
              <a:rPr lang="ru-RU" sz="1600" dirty="0" err="1">
                <a:solidFill>
                  <a:srgbClr val="FFFFFF"/>
                </a:solidFill>
                <a:latin typeface="Franklin Gothic Demi" pitchFamily="34" charset="0"/>
              </a:rPr>
              <a:t>профицит</a:t>
            </a:r>
            <a:r>
              <a:rPr lang="ru-RU" sz="1600">
                <a:solidFill>
                  <a:srgbClr val="FFFFFF"/>
                </a:solidFill>
                <a:latin typeface="Franklin Gothic Demi" pitchFamily="34" charset="0"/>
              </a:rPr>
              <a:t> бюджета</a:t>
            </a:r>
            <a:endParaRPr lang="ru-RU" sz="1600" dirty="0">
              <a:latin typeface="Franklin Gothic Dem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50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063" y="3458563"/>
            <a:ext cx="1079086" cy="1383912"/>
          </a:xfrm>
        </p:spPr>
      </p:pic>
      <p:sp>
        <p:nvSpPr>
          <p:cNvPr id="10243" name="Oval 40"/>
          <p:cNvSpPr>
            <a:spLocks noChangeArrowheads="1"/>
          </p:cNvSpPr>
          <p:nvPr/>
        </p:nvSpPr>
        <p:spPr bwMode="auto">
          <a:xfrm>
            <a:off x="2807495" y="1628775"/>
            <a:ext cx="3095625" cy="3024188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rgbClr val="000000"/>
                </a:solidFill>
                <a:latin typeface="Times New Roman" panose="02020603050405020304" pitchFamily="18" charset="0"/>
              </a:rPr>
              <a:t>Основы формирования бюджета Кавалерского сельского поселения Егорлыкского района на 2022 год и на плановый период 2023 и 2024 годов</a:t>
            </a:r>
          </a:p>
        </p:txBody>
      </p:sp>
      <p:sp>
        <p:nvSpPr>
          <p:cNvPr id="10244" name="AutoShape 45"/>
          <p:cNvSpPr>
            <a:spLocks noChangeArrowheads="1"/>
          </p:cNvSpPr>
          <p:nvPr/>
        </p:nvSpPr>
        <p:spPr bwMode="auto">
          <a:xfrm>
            <a:off x="5471319" y="260350"/>
            <a:ext cx="3384550" cy="1728788"/>
          </a:xfrm>
          <a:prstGeom prst="flowChartAlternateProcess">
            <a:avLst/>
          </a:prstGeom>
          <a:solidFill>
            <a:srgbClr val="0B5C6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rgbClr val="FFFF00"/>
                </a:solidFill>
                <a:latin typeface="Arial" panose="020B0604020202020204" pitchFamily="34" charset="0"/>
              </a:rPr>
              <a:t>Основные направления бюджетной и налоговой политики Кавалерского сельского поселения на 2022-2024 годы </a:t>
            </a:r>
          </a:p>
        </p:txBody>
      </p:sp>
      <p:sp>
        <p:nvSpPr>
          <p:cNvPr id="10245" name="AutoShape 47"/>
          <p:cNvSpPr>
            <a:spLocks noChangeArrowheads="1"/>
          </p:cNvSpPr>
          <p:nvPr/>
        </p:nvSpPr>
        <p:spPr bwMode="auto">
          <a:xfrm>
            <a:off x="646908" y="3716338"/>
            <a:ext cx="2376487" cy="2233612"/>
          </a:xfrm>
          <a:prstGeom prst="flowChartAlternateProcess">
            <a:avLst/>
          </a:prstGeom>
          <a:solidFill>
            <a:srgbClr val="0B5C6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rgbClr val="FFFF00"/>
                </a:solidFill>
                <a:latin typeface="Arial" panose="020B0604020202020204" pitchFamily="34" charset="0"/>
              </a:rPr>
              <a:t>Прогноз социально-экономического развития Кавалерского сельского</a:t>
            </a:r>
          </a:p>
        </p:txBody>
      </p:sp>
      <p:sp>
        <p:nvSpPr>
          <p:cNvPr id="10246" name="AutoShape 48"/>
          <p:cNvSpPr>
            <a:spLocks noChangeArrowheads="1"/>
          </p:cNvSpPr>
          <p:nvPr/>
        </p:nvSpPr>
        <p:spPr bwMode="auto">
          <a:xfrm>
            <a:off x="5976144" y="3644900"/>
            <a:ext cx="2160588" cy="2376488"/>
          </a:xfrm>
          <a:prstGeom prst="flowChartAlternateProcess">
            <a:avLst/>
          </a:prstGeom>
          <a:solidFill>
            <a:srgbClr val="0B5C6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rgbClr val="FFFF00"/>
                </a:solidFill>
                <a:latin typeface="Arial" panose="020B0604020202020204" pitchFamily="34" charset="0"/>
              </a:rPr>
              <a:t>Муниципальные программы Кавалерского сельского поселения </a:t>
            </a:r>
          </a:p>
        </p:txBody>
      </p:sp>
      <p:sp>
        <p:nvSpPr>
          <p:cNvPr id="10247" name="AutoShape 51"/>
          <p:cNvSpPr>
            <a:spLocks noChangeArrowheads="1"/>
          </p:cNvSpPr>
          <p:nvPr/>
        </p:nvSpPr>
        <p:spPr bwMode="auto">
          <a:xfrm>
            <a:off x="2663032" y="4508501"/>
            <a:ext cx="1295400" cy="792163"/>
          </a:xfrm>
          <a:prstGeom prst="curvedUpArrow">
            <a:avLst>
              <a:gd name="adj1" fmla="val 32705"/>
              <a:gd name="adj2" fmla="val 65411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248" name="AutoShape 57"/>
          <p:cNvSpPr>
            <a:spLocks noChangeArrowheads="1"/>
          </p:cNvSpPr>
          <p:nvPr/>
        </p:nvSpPr>
        <p:spPr bwMode="auto">
          <a:xfrm>
            <a:off x="5903119" y="1989138"/>
            <a:ext cx="1009650" cy="1295400"/>
          </a:xfrm>
          <a:prstGeom prst="curvedLeftArrow">
            <a:avLst>
              <a:gd name="adj1" fmla="val 25660"/>
              <a:gd name="adj2" fmla="val 51321"/>
              <a:gd name="adj3" fmla="val 3050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249" name="AutoShape 64"/>
          <p:cNvSpPr>
            <a:spLocks noChangeArrowheads="1"/>
          </p:cNvSpPr>
          <p:nvPr/>
        </p:nvSpPr>
        <p:spPr bwMode="auto">
          <a:xfrm rot="5400000">
            <a:off x="4848226" y="4269582"/>
            <a:ext cx="806450" cy="1430337"/>
          </a:xfrm>
          <a:prstGeom prst="curvedLeftArrow">
            <a:avLst>
              <a:gd name="adj1" fmla="val 35472"/>
              <a:gd name="adj2" fmla="val 7094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4000" t="4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01638"/>
            <a:ext cx="8080375" cy="73818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700" dirty="0">
                <a:solidFill>
                  <a:srgbClr val="C00000"/>
                </a:solidFill>
              </a:rPr>
              <a:t>Динамика доходов </a:t>
            </a:r>
            <a:br>
              <a:rPr lang="ru-RU" sz="2700" dirty="0">
                <a:solidFill>
                  <a:srgbClr val="C00000"/>
                </a:solidFill>
              </a:rPr>
            </a:br>
            <a:r>
              <a:rPr lang="ru-RU" sz="2700" dirty="0">
                <a:solidFill>
                  <a:srgbClr val="C00000"/>
                </a:solidFill>
              </a:rPr>
              <a:t> бюджета Кавалерского сельского поселения </a:t>
            </a:r>
            <a:r>
              <a:rPr lang="ru-RU" sz="2700" dirty="0" err="1">
                <a:solidFill>
                  <a:srgbClr val="C00000"/>
                </a:solidFill>
              </a:rPr>
              <a:t>Егорлыкского</a:t>
            </a:r>
            <a:r>
              <a:rPr lang="ru-RU" sz="2700" dirty="0">
                <a:solidFill>
                  <a:srgbClr val="C00000"/>
                </a:solidFill>
              </a:rPr>
              <a:t> района</a:t>
            </a:r>
            <a:br>
              <a:rPr lang="ru-RU" sz="2700" dirty="0">
                <a:solidFill>
                  <a:srgbClr val="17375E"/>
                </a:solidFill>
              </a:rPr>
            </a:br>
            <a:r>
              <a:rPr lang="ru-RU" sz="1500" b="1" dirty="0">
                <a:solidFill>
                  <a:srgbClr val="17375E"/>
                </a:solidFill>
              </a:rPr>
              <a:t>  							</a:t>
            </a:r>
            <a:r>
              <a:rPr lang="en-US" sz="1000" dirty="0"/>
              <a:t>(</a:t>
            </a:r>
            <a:r>
              <a:rPr lang="ru-RU" sz="1000" dirty="0"/>
              <a:t>тыс. рублей</a:t>
            </a:r>
            <a:r>
              <a:rPr lang="en-US" sz="1000" dirty="0"/>
              <a:t>)</a:t>
            </a:r>
            <a:endParaRPr lang="ru-RU" sz="1000" dirty="0"/>
          </a:p>
        </p:txBody>
      </p:sp>
      <p:graphicFrame>
        <p:nvGraphicFramePr>
          <p:cNvPr id="1126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5749543"/>
              </p:ext>
            </p:extLst>
          </p:nvPr>
        </p:nvGraphicFramePr>
        <p:xfrm>
          <a:off x="359570" y="1557338"/>
          <a:ext cx="8640763" cy="489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1" name="Chart" r:id="rId3" imgW="8839328" imgH="4800728" progId="MSGraph.Chart.8">
                  <p:embed followColorScheme="full"/>
                </p:oleObj>
              </mc:Choice>
              <mc:Fallback>
                <p:oleObj name="Chart" r:id="rId3" imgW="8839328" imgH="4800728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570" y="1557338"/>
                        <a:ext cx="8640763" cy="489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 noChangeArrowheads="1"/>
          </p:cNvSpPr>
          <p:nvPr>
            <p:ph type="title" idx="4294967295"/>
          </p:nvPr>
        </p:nvSpPr>
        <p:spPr>
          <a:xfrm>
            <a:off x="1308100" y="260350"/>
            <a:ext cx="7907338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chemeClr val="bg1"/>
                </a:solidFill>
              </a:rPr>
              <a:t>Динамика поступлений налога на доходы физических лиц бюджета Кавалерского сельского поселения Егорлыкского района</a:t>
            </a:r>
            <a:br>
              <a:rPr lang="en-US" altLang="ru-RU" sz="1800" dirty="0">
                <a:solidFill>
                  <a:srgbClr val="C00000"/>
                </a:solidFill>
              </a:rPr>
            </a:br>
            <a:r>
              <a:rPr lang="en-US" altLang="ru-RU" sz="1700" b="1" dirty="0">
                <a:solidFill>
                  <a:srgbClr val="C00000"/>
                </a:solidFill>
              </a:rPr>
              <a:t>							</a:t>
            </a:r>
            <a:r>
              <a:rPr lang="ru-RU" altLang="ru-RU" sz="1100" b="1" dirty="0">
                <a:solidFill>
                  <a:srgbClr val="254061"/>
                </a:solidFill>
              </a:rPr>
              <a:t>(тыс. рублей)</a:t>
            </a:r>
          </a:p>
        </p:txBody>
      </p:sp>
      <p:graphicFrame>
        <p:nvGraphicFramePr>
          <p:cNvPr id="1229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573135"/>
              </p:ext>
            </p:extLst>
          </p:nvPr>
        </p:nvGraphicFramePr>
        <p:xfrm>
          <a:off x="215107" y="1412875"/>
          <a:ext cx="876300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5" name="Chart" r:id="rId4" imgW="8267636" imgH="4743535" progId="MSGraph.Chart.8">
                  <p:embed followColorScheme="full"/>
                </p:oleObj>
              </mc:Choice>
              <mc:Fallback>
                <p:oleObj name="Chart" r:id="rId4" imgW="8267636" imgH="4743535" progId="MSGraph.Chart.8">
                  <p:embed followColorScheme="full"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107" y="1412875"/>
                        <a:ext cx="8763000" cy="5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8618538" cy="100806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chemeClr val="bg1"/>
                </a:solidFill>
              </a:rPr>
              <a:t>Динамика поступлений единого сельскохозяйственного налога в бюджет Кавалерского сельского поселения Егорлыкского района</a:t>
            </a:r>
            <a:br>
              <a:rPr lang="en-US" altLang="ru-RU" sz="2000" b="1" dirty="0">
                <a:solidFill>
                  <a:schemeClr val="bg1"/>
                </a:solidFill>
              </a:rPr>
            </a:br>
            <a:r>
              <a:rPr lang="en-US" altLang="ru-RU" sz="1700" b="1" dirty="0">
                <a:solidFill>
                  <a:srgbClr val="C00000"/>
                </a:solidFill>
              </a:rPr>
              <a:t>							</a:t>
            </a:r>
            <a:r>
              <a:rPr lang="ru-RU" altLang="ru-RU" sz="1100" b="1" dirty="0">
                <a:solidFill>
                  <a:srgbClr val="254061"/>
                </a:solidFill>
              </a:rPr>
              <a:t>(тыс. рублей)</a:t>
            </a:r>
          </a:p>
        </p:txBody>
      </p:sp>
      <p:graphicFrame>
        <p:nvGraphicFramePr>
          <p:cNvPr id="1331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9689561"/>
              </p:ext>
            </p:extLst>
          </p:nvPr>
        </p:nvGraphicFramePr>
        <p:xfrm>
          <a:off x="215107" y="1412875"/>
          <a:ext cx="876300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9" name="Chart" r:id="rId3" imgW="8267636" imgH="4743535" progId="MSGraph.Chart.8">
                  <p:embed followColorScheme="full"/>
                </p:oleObj>
              </mc:Choice>
              <mc:Fallback>
                <p:oleObj name="Chart" r:id="rId3" imgW="8267636" imgH="4743535" progId="MSGraph.Chart.8">
                  <p:embed followColorScheme="full"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107" y="1412875"/>
                        <a:ext cx="8763000" cy="5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2530620"/>
              </p:ext>
            </p:extLst>
          </p:nvPr>
        </p:nvGraphicFramePr>
        <p:xfrm>
          <a:off x="339725" y="1127125"/>
          <a:ext cx="8728075" cy="527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3" name="Worksheet" r:id="rId3" imgW="9458277" imgH="5724639" progId="Excel.Sheet.8">
                  <p:embed/>
                </p:oleObj>
              </mc:Choice>
              <mc:Fallback>
                <p:oleObj name="Worksheet" r:id="rId3" imgW="9458277" imgH="5724639" progId="Excel.Shee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1127125"/>
                        <a:ext cx="8728075" cy="5273675"/>
                      </a:xfrm>
                      <a:prstGeom prst="rect">
                        <a:avLst/>
                      </a:prstGeom>
                      <a:noFill/>
                      <a:ln cmpd="sng">
                        <a:solidFill>
                          <a:schemeClr val="accent4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Заголовок 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785225" cy="8651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chemeClr val="bg2"/>
                </a:solidFill>
              </a:rPr>
              <a:t>СТРУКТУРА СОБСТВЕННЫХ  ДОХОДОВ БЮДЖЕТА КАВАЛЕРСКОГО СЕЛЬСКОГО ПОСЕЛЕНИЯ ЕГОРЛЫКСКОГО РАЙОНА В 2022 ГОДУ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1936</TotalTime>
  <Words>635</Words>
  <Application>Microsoft Office PowerPoint</Application>
  <PresentationFormat>Произвольный</PresentationFormat>
  <Paragraphs>99</Paragraphs>
  <Slides>18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30" baseType="lpstr">
      <vt:lpstr>Arial</vt:lpstr>
      <vt:lpstr>Calibri</vt:lpstr>
      <vt:lpstr>Century Gothic</vt:lpstr>
      <vt:lpstr>Consolas</vt:lpstr>
      <vt:lpstr>Franklin Gothic Demi</vt:lpstr>
      <vt:lpstr>Times New Roman</vt:lpstr>
      <vt:lpstr>Wingdings 2</vt:lpstr>
      <vt:lpstr>Wingdings 3</vt:lpstr>
      <vt:lpstr>Ион</vt:lpstr>
      <vt:lpstr>Диаграмма</vt:lpstr>
      <vt:lpstr>Chart</vt:lpstr>
      <vt:lpstr>Worksheet</vt:lpstr>
      <vt:lpstr>Презентация PowerPoint</vt:lpstr>
      <vt:lpstr>Основные параметры бюджета Кавалерского сельского поселения Егорлыкского района на 2022 год и на плановый период 2023 и 2024 годов (тыс. рублей)</vt:lpstr>
      <vt:lpstr>Что такое бюджет?</vt:lpstr>
      <vt:lpstr>Презентация PowerPoint</vt:lpstr>
      <vt:lpstr>Презентация PowerPoint</vt:lpstr>
      <vt:lpstr>Динамика доходов   бюджета Кавалерского сельского поселения Егорлыкского района          (тыс. рублей)</vt:lpstr>
      <vt:lpstr>Динамика поступлений налога на доходы физических лиц бюджета Кавалерского сельского поселения Егорлыкского района        (тыс. рублей)</vt:lpstr>
      <vt:lpstr>Динамика поступлений единого сельскохозяйственного налога в бюджет Кавалерского сельского поселения Егорлыкского района        (тыс. рублей)</vt:lpstr>
      <vt:lpstr>СТРУКТУРА СОБСТВЕННЫХ  ДОХОДОВ БЮДЖЕТА КАВАЛЕРСКОГО СЕЛЬСКОГО ПОСЕЛЕНИЯ ЕГОРЛЫКСКОГО РАЙОНА В 2022 ГОДУ</vt:lpstr>
      <vt:lpstr>СТРУКТУРА РАСХОДОВ БЮДЖЕТА КАВАЛЕРСКОГО СЕЛЬСКОГО ПОСЕЛЕНИЯ ЕГОРЛЫКСКОГО РАЙОНА В 2022 ГОДУ</vt:lpstr>
      <vt:lpstr>Динамика поступлений собственных доходов в бюджет Кавалерского сельского поселения Егорлыкского района       (тыс. рублей)</vt:lpstr>
      <vt:lpstr>Безвозмездные поступления  от других бюджетов бюджетной системы Российской Федерации          (тыс.рублей) </vt:lpstr>
      <vt:lpstr>Динамика расходов бюджета Кавалерского сельского поселения Егорлыкского района на культуру        (тыс. рублей)</vt:lpstr>
      <vt:lpstr>Расходы бюджета Кавалерского сельского поселения Егорлыкского района  на общегосударственные вопросы        (тыс. рублей) </vt:lpstr>
      <vt:lpstr>Расходы бюджета Кавалерского сельского поселения Егорлыкского района на  жилищно – коммунальное хозяйство </vt:lpstr>
      <vt:lpstr>  Иные межбюджетные трансферты, перечисляемые из бюджета Кавалерского сельского поселения Егорлыкского района бюджету муниципального района                                                                    (тыс. рублей) </vt:lpstr>
      <vt:lpstr>Расходы бюджета сельского поселения, направленные на реализацию  муниципальных программ  Кавалерского сельского поселения в 2022 году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Кавалерского сельского поселения Егорлыкского района</dc:title>
  <dc:creator>User</dc:creator>
  <cp:lastModifiedBy>qqq qqq</cp:lastModifiedBy>
  <cp:revision>365</cp:revision>
  <dcterms:created xsi:type="dcterms:W3CDTF">2012-10-21T15:40:11Z</dcterms:created>
  <dcterms:modified xsi:type="dcterms:W3CDTF">2022-01-24T18:54:12Z</dcterms:modified>
</cp:coreProperties>
</file>