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  <p:sldMasterId id="2147483751" r:id="rId2"/>
    <p:sldMasterId id="2147483753" r:id="rId3"/>
  </p:sldMasterIdLst>
  <p:notesMasterIdLst>
    <p:notesMasterId r:id="rId21"/>
  </p:notesMasterIdLst>
  <p:sldIdLst>
    <p:sldId id="271" r:id="rId4"/>
    <p:sldId id="311" r:id="rId5"/>
    <p:sldId id="283" r:id="rId6"/>
    <p:sldId id="285" r:id="rId7"/>
    <p:sldId id="258" r:id="rId8"/>
    <p:sldId id="300" r:id="rId9"/>
    <p:sldId id="301" r:id="rId10"/>
    <p:sldId id="261" r:id="rId11"/>
    <p:sldId id="298" r:id="rId12"/>
    <p:sldId id="309" r:id="rId13"/>
    <p:sldId id="286" r:id="rId14"/>
    <p:sldId id="305" r:id="rId15"/>
    <p:sldId id="297" r:id="rId16"/>
    <p:sldId id="302" r:id="rId17"/>
    <p:sldId id="304" r:id="rId18"/>
    <p:sldId id="310" r:id="rId19"/>
    <p:sldId id="308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8EC2"/>
    <a:srgbClr val="006E6B"/>
    <a:srgbClr val="0B97A0"/>
    <a:srgbClr val="000000"/>
    <a:srgbClr val="CC66FF"/>
    <a:srgbClr val="0099CC"/>
    <a:srgbClr val="33CCFF"/>
    <a:srgbClr val="FFFF99"/>
    <a:srgbClr val="00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7" autoAdjust="0"/>
    <p:restoredTop sz="94322" autoAdjust="0"/>
  </p:normalViewPr>
  <p:slideViewPr>
    <p:cSldViewPr>
      <p:cViewPr varScale="1">
        <p:scale>
          <a:sx n="110" d="100"/>
          <a:sy n="110" d="100"/>
        </p:scale>
        <p:origin x="21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80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6"/>
      <c:rotY val="3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3081695966907964E-2"/>
          <c:y val="1.6949152542372881E-2"/>
          <c:w val="0.92244053774560497"/>
          <c:h val="0.810169491525423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 бюджета</c:v>
                </c:pt>
              </c:strCache>
            </c:strRef>
          </c:tx>
          <c:spPr>
            <a:solidFill>
              <a:schemeClr val="accent1"/>
            </a:solidFill>
            <a:ln w="8876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5553128168693798E-2"/>
                  <c:y val="-4.8158390769181547E-2"/>
                </c:manualLayout>
              </c:layout>
              <c:spPr>
                <a:noFill/>
                <a:ln w="17752">
                  <a:noFill/>
                </a:ln>
              </c:spPr>
              <c:txPr>
                <a:bodyPr/>
                <a:lstStyle/>
                <a:p>
                  <a:pPr>
                    <a:defRPr sz="594" b="1" i="1" u="none" strike="noStrike" baseline="0">
                      <a:solidFill>
                        <a:srgbClr val="003366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056-4C58-8568-D857251FA62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234426354873491E-2"/>
                  <c:y val="-5.8731806369002049E-2"/>
                </c:manualLayout>
              </c:layout>
              <c:spPr>
                <a:noFill/>
                <a:ln w="17752">
                  <a:noFill/>
                </a:ln>
              </c:spPr>
              <c:txPr>
                <a:bodyPr/>
                <a:lstStyle/>
                <a:p>
                  <a:pPr>
                    <a:defRPr sz="594" b="1" i="1" u="none" strike="noStrike" baseline="0">
                      <a:solidFill>
                        <a:srgbClr val="003366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056-4C58-8568-D857251FA62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0523721311342991E-3"/>
                  <c:y val="-5.0665616026306481E-2"/>
                </c:manualLayout>
              </c:layout>
              <c:spPr>
                <a:noFill/>
                <a:ln w="17752">
                  <a:noFill/>
                </a:ln>
              </c:spPr>
              <c:txPr>
                <a:bodyPr/>
                <a:lstStyle/>
                <a:p>
                  <a:pPr>
                    <a:defRPr sz="594" b="1" i="1" u="none" strike="noStrike" baseline="0">
                      <a:solidFill>
                        <a:srgbClr val="003366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056-4C58-8568-D857251FA62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182784978017059E-2"/>
                  <c:y val="-7.5784381321836902E-2"/>
                </c:manualLayout>
              </c:layout>
              <c:spPr>
                <a:noFill/>
                <a:ln w="17752">
                  <a:noFill/>
                </a:ln>
              </c:spPr>
              <c:txPr>
                <a:bodyPr/>
                <a:lstStyle/>
                <a:p>
                  <a:pPr>
                    <a:defRPr sz="594" b="1" i="1" u="none" strike="noStrike" baseline="0">
                      <a:solidFill>
                        <a:srgbClr val="003366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056-4C58-8568-D857251FA62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775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594" b="1" i="1" u="none" strike="noStrike" baseline="0">
                    <a:solidFill>
                      <a:srgbClr val="003366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Sheet1!$B$2:$E$2</c:f>
              <c:numCache>
                <c:formatCode>0.0</c:formatCode>
                <c:ptCount val="4"/>
                <c:pt idx="0" formatCode="General">
                  <c:v>9530.6</c:v>
                </c:pt>
                <c:pt idx="1">
                  <c:v>11344</c:v>
                </c:pt>
                <c:pt idx="2">
                  <c:v>11296.4</c:v>
                </c:pt>
                <c:pt idx="3">
                  <c:v>39686.1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056-4C58-8568-D857251FA6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26728560"/>
        <c:axId val="226728952"/>
        <c:axId val="0"/>
      </c:bar3DChart>
      <c:catAx>
        <c:axId val="226728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2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28" b="0" i="1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226728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6728952"/>
        <c:scaling>
          <c:orientation val="minMax"/>
        </c:scaling>
        <c:delete val="0"/>
        <c:axPos val="l"/>
        <c:majorGridlines>
          <c:spPr>
            <a:ln w="2219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2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664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226728560"/>
        <c:crosses val="autoZero"/>
        <c:crossBetween val="between"/>
      </c:valAx>
      <c:spPr>
        <a:noFill/>
        <a:ln w="1775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82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189621034212827E-2"/>
          <c:y val="3.2604948370197795E-3"/>
          <c:w val="0.60993102178017222"/>
          <c:h val="0.904620030862116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  <a:ln cap="rnd">
                <a:solidFill>
                  <a:srgbClr val="FF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26-4BD0-8DBC-F9F303E6BD73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solidFill>
                  <a:srgbClr val="FFFF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FF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26-4BD0-8DBC-F9F303E6BD73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tx1">
                    <a:lumMod val="6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426-4BD0-8DBC-F9F303E6BD73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25000"/>
                  </a:schemeClr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tx2">
                    <a:lumMod val="2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426-4BD0-8DBC-F9F303E6BD73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accent2">
                    <a:lumMod val="60000"/>
                    <a:lumOff val="4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426-4BD0-8DBC-F9F303E6BD7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426-4BD0-8DBC-F9F303E6BD73}"/>
              </c:ext>
            </c:extLst>
          </c:dPt>
          <c:dPt>
            <c:idx val="6"/>
            <c:bubble3D val="0"/>
            <c:spPr>
              <a:solidFill>
                <a:srgbClr val="CC66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426-4BD0-8DBC-F9F303E6BD7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60" b="1" i="0" u="none" strike="noStrike" kern="1200" spc="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60" b="1" i="0" u="none" strike="noStrike" kern="1200" spc="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60" b="1" i="0" u="none" strike="noStrike" kern="1200" spc="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60" b="1" i="0" u="none" strike="noStrike" kern="1200" spc="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60" b="1" i="0" u="none" strike="noStrike" kern="1200" spc="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60" b="1" i="0" u="none" strike="noStrike" kern="1200" spc="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60" b="1" i="0" u="none" strike="noStrike" kern="1200" spc="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60" b="1" i="0" u="none" strike="noStrike" kern="1200" spc="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Расходы по муниципальным программам</c:v>
                </c:pt>
                <c:pt idx="1">
                  <c:v>Непрограммные расходы органов местного самоуправления Кавалерского сельского поселения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2"/>
                <c:pt idx="0" formatCode="0.0">
                  <c:v>37104.5</c:v>
                </c:pt>
                <c:pt idx="1">
                  <c:v>399.6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426-4BD0-8DBC-F9F303E6BD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854808061273041"/>
          <c:y val="9.1697123818658993E-2"/>
          <c:w val="0.32209519424107075"/>
          <c:h val="0.792371485236179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2"/>
      <c:rotY val="3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199296600234467"/>
          <c:y val="2.1912350597609563E-2"/>
          <c:w val="0.88276670574443139"/>
          <c:h val="0.78286852589641431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МБ</c:v>
                </c:pt>
              </c:strCache>
            </c:strRef>
          </c:tx>
          <c:spPr>
            <a:solidFill>
              <a:schemeClr val="accent2"/>
            </a:solidFill>
            <a:ln w="12192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Sheet1!$B$3:$E$3</c:f>
              <c:numCache>
                <c:formatCode>0.0</c:formatCode>
                <c:ptCount val="4"/>
                <c:pt idx="0">
                  <c:v>6447.6</c:v>
                </c:pt>
                <c:pt idx="1">
                  <c:v>7944.4</c:v>
                </c:pt>
                <c:pt idx="2">
                  <c:v>7979.2</c:v>
                </c:pt>
                <c:pt idx="3">
                  <c:v>10559.3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30E-4158-8FF6-1D3CE5542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226729736"/>
        <c:axId val="226941952"/>
        <c:axId val="0"/>
      </c:bar3DChart>
      <c:catAx>
        <c:axId val="226729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88" b="1" i="1" u="none" strike="noStrike" baseline="0">
                <a:solidFill>
                  <a:srgbClr val="0000FF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226941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6941952"/>
        <c:scaling>
          <c:orientation val="minMax"/>
        </c:scaling>
        <c:delete val="0"/>
        <c:axPos val="l"/>
        <c:majorGridlines>
          <c:spPr>
            <a:ln w="3048">
              <a:solidFill>
                <a:schemeClr val="tx1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0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4" b="1" i="1" u="none" strike="noStrike" baseline="0">
                <a:solidFill>
                  <a:srgbClr val="0000FF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226729736"/>
        <c:crosses val="autoZero"/>
        <c:crossBetween val="between"/>
      </c:valAx>
      <c:spPr>
        <a:noFill/>
        <a:ln w="24383">
          <a:noFill/>
        </a:ln>
      </c:spPr>
    </c:plotArea>
    <c:plotVisOnly val="1"/>
    <c:dispBlanksAs val="gap"/>
    <c:showDLblsOverMax val="0"/>
  </c:chart>
  <c:spPr>
    <a:solidFill>
      <a:srgbClr val="4B4B6E">
        <a:alpha val="92940"/>
      </a:srgbClr>
    </a:solidFill>
    <a:ln>
      <a:noFill/>
    </a:ln>
  </c:spPr>
  <c:txPr>
    <a:bodyPr/>
    <a:lstStyle/>
    <a:p>
      <a:pPr>
        <a:defRPr sz="2088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3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3856975381008202E-2"/>
          <c:y val="3.1872509960159362E-2"/>
          <c:w val="0.92614302461899178"/>
          <c:h val="0.82470119521912355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МБ</c:v>
                </c:pt>
              </c:strCache>
            </c:strRef>
          </c:tx>
          <c:spPr>
            <a:solidFill>
              <a:schemeClr val="accent2"/>
            </a:solidFill>
            <a:ln w="12245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2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Sheet1!$B$3:$E$3</c:f>
              <c:numCache>
                <c:formatCode>0.0</c:formatCode>
                <c:ptCount val="4"/>
                <c:pt idx="0">
                  <c:v>3083</c:v>
                </c:pt>
                <c:pt idx="1">
                  <c:v>3399.6</c:v>
                </c:pt>
                <c:pt idx="2">
                  <c:v>3317.2</c:v>
                </c:pt>
                <c:pt idx="3">
                  <c:v>29126.799999999999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5CC-45AE-8373-3BB9AF35F0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229342184"/>
        <c:axId val="229342576"/>
        <c:axId val="0"/>
      </c:bar3DChart>
      <c:catAx>
        <c:axId val="229342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9" b="1" i="1" u="none" strike="noStrike" baseline="0">
                <a:solidFill>
                  <a:srgbClr val="0000FF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229342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9342576"/>
        <c:scaling>
          <c:orientation val="minMax"/>
        </c:scaling>
        <c:delete val="0"/>
        <c:axPos val="l"/>
        <c:majorGridlines>
          <c:spPr>
            <a:ln w="3061">
              <a:solidFill>
                <a:schemeClr val="tx1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0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33" b="1" i="1" u="none" strike="noStrike" baseline="0">
                <a:solidFill>
                  <a:srgbClr val="0000FF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229342184"/>
        <c:crosses val="autoZero"/>
        <c:crossBetween val="between"/>
      </c:valAx>
      <c:spPr>
        <a:noFill/>
        <a:ln w="24491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97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  <c:spPr>
              <a:solidFill>
                <a:srgbClr val="C00000"/>
              </a:solidFill>
            </c:spPr>
          </c:dPt>
          <c:dPt>
            <c:idx val="5"/>
            <c:bubble3D val="0"/>
            <c:spPr>
              <a:solidFill>
                <a:srgbClr val="7030A0"/>
              </a:solidFill>
            </c:spPr>
          </c:dPt>
          <c:dLbls>
            <c:spPr>
              <a:noFill/>
              <a:ln w="2404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rgbClr val="000000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  <c:pt idx="4">
                  <c:v>Доходы от исполььзования имущества, находящегося в государственной и муниципальной собственности</c:v>
                </c:pt>
                <c:pt idx="5">
                  <c:v>Доходы от оказания платных услуг и компенсации затрат государства</c:v>
                </c:pt>
                <c:pt idx="6">
                  <c:v>Дохходы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486.7</c:v>
                </c:pt>
                <c:pt idx="1">
                  <c:v>2006.5</c:v>
                </c:pt>
                <c:pt idx="2">
                  <c:v>3551.6</c:v>
                </c:pt>
                <c:pt idx="3">
                  <c:v>529.1</c:v>
                </c:pt>
                <c:pt idx="4" formatCode="0.0">
                  <c:v>614.5</c:v>
                </c:pt>
                <c:pt idx="5" formatCode="0.0">
                  <c:v>38.1</c:v>
                </c:pt>
                <c:pt idx="6" formatCode="0.0">
                  <c:v>3332.8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4045">
          <a:noFill/>
        </a:ln>
      </c:spPr>
    </c:plotArea>
    <c:legend>
      <c:legendPos val="b"/>
      <c:layout>
        <c:manualLayout>
          <c:xMode val="edge"/>
          <c:yMode val="edge"/>
          <c:x val="5.5042343970463099E-2"/>
          <c:y val="0.57965629838356902"/>
          <c:w val="0.88991516150808736"/>
          <c:h val="0.40585102889249736"/>
        </c:manualLayout>
      </c:layout>
      <c:overlay val="0"/>
      <c:txPr>
        <a:bodyPr/>
        <a:lstStyle/>
        <a:p>
          <a:pPr>
            <a:defRPr sz="691" cap="all" baseline="0"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04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7051142546245922E-2"/>
          <c:y val="1.6949152542372881E-2"/>
          <c:w val="0.90206746463547338"/>
          <c:h val="0.887005649717514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1"/>
            </a:solidFill>
            <a:ln w="12390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CCFF"/>
              </a:solidFill>
              <a:ln w="1239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BC-42CD-AAE8-A54670851A3E}"/>
              </c:ext>
            </c:extLst>
          </c:dPt>
          <c:dPt>
            <c:idx val="1"/>
            <c:invertIfNegative val="0"/>
            <c:bubble3D val="0"/>
            <c:spPr>
              <a:solidFill>
                <a:srgbClr val="00CCFF"/>
              </a:solidFill>
              <a:ln w="1239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1BC-42CD-AAE8-A54670851A3E}"/>
              </c:ext>
            </c:extLst>
          </c:dPt>
          <c:dPt>
            <c:idx val="2"/>
            <c:invertIfNegative val="0"/>
            <c:bubble3D val="0"/>
            <c:spPr>
              <a:solidFill>
                <a:srgbClr val="00CCFF"/>
              </a:solidFill>
              <a:ln w="1239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1BC-42CD-AAE8-A54670851A3E}"/>
              </c:ext>
            </c:extLst>
          </c:dPt>
          <c:dPt>
            <c:idx val="3"/>
            <c:invertIfNegative val="0"/>
            <c:bubble3D val="0"/>
            <c:spPr>
              <a:solidFill>
                <a:srgbClr val="00CCFF"/>
              </a:solidFill>
              <a:ln w="1239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1BC-42CD-AAE8-A54670851A3E}"/>
              </c:ext>
            </c:extLst>
          </c:dPt>
          <c:dLbls>
            <c:dLbl>
              <c:idx val="0"/>
              <c:layout>
                <c:manualLayout>
                  <c:x val="3.1125658976290015E-2"/>
                  <c:y val="-4.3567124959582502E-2"/>
                </c:manualLayout>
              </c:layout>
              <c:spPr/>
              <c:txPr>
                <a:bodyPr lIns="38100" tIns="19050" rIns="38100" bIns="19050">
                  <a:spAutoFit/>
                </a:bodyPr>
                <a:lstStyle/>
                <a:p>
                  <a:pPr>
                    <a:defRPr sz="1800" baseline="0">
                      <a:solidFill>
                        <a:schemeClr val="tx2">
                          <a:lumMod val="1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1BC-42CD-AAE8-A54670851A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223810179663474E-2"/>
                  <c:y val="-3.1906112950456089E-2"/>
                </c:manualLayout>
              </c:layout>
              <c:spPr/>
              <c:txPr>
                <a:bodyPr lIns="38100" tIns="19050" rIns="38100" bIns="19050">
                  <a:spAutoFit/>
                </a:bodyPr>
                <a:lstStyle/>
                <a:p>
                  <a:pPr>
                    <a:defRPr sz="1800" baseline="0">
                      <a:solidFill>
                        <a:schemeClr val="tx2">
                          <a:lumMod val="1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1BC-42CD-AAE8-A54670851A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253621256032875E-2"/>
                  <c:y val="-2.7389916341428983E-2"/>
                </c:manualLayout>
              </c:layout>
              <c:spPr/>
              <c:txPr>
                <a:bodyPr lIns="38100" tIns="19050" rIns="38100" bIns="19050">
                  <a:spAutoFit/>
                </a:bodyPr>
                <a:lstStyle/>
                <a:p>
                  <a:pPr>
                    <a:defRPr sz="1800" baseline="0">
                      <a:solidFill>
                        <a:schemeClr val="tx2">
                          <a:lumMod val="1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1BC-42CD-AAE8-A54670851A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1933866472868673E-2"/>
                  <c:y val="-2.3187040891143668E-2"/>
                </c:manualLayout>
              </c:layout>
              <c:spPr/>
              <c:txPr>
                <a:bodyPr lIns="38100" tIns="19050" rIns="38100" bIns="19050">
                  <a:spAutoFit/>
                </a:bodyPr>
                <a:lstStyle/>
                <a:p>
                  <a:pPr>
                    <a:defRPr sz="1800" baseline="0">
                      <a:solidFill>
                        <a:schemeClr val="tx2">
                          <a:lumMod val="1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1BC-42CD-AAE8-A54670851A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lIns="38100" tIns="19050" rIns="38100" bIns="19050">
                <a:spAutoFit/>
              </a:bodyPr>
              <a:lstStyle/>
              <a:p>
                <a:pPr>
                  <a:defRPr baseline="0">
                    <a:solidFill>
                      <a:schemeClr val="tx2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10607.9</c:v>
                </c:pt>
                <c:pt idx="1">
                  <c:v>10891.4</c:v>
                </c:pt>
                <c:pt idx="2" formatCode="0.0">
                  <c:v>12742</c:v>
                </c:pt>
                <c:pt idx="3" formatCode="0.0">
                  <c:v>37504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1BC-42CD-AAE8-A54670851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29344536"/>
        <c:axId val="229344928"/>
        <c:axId val="0"/>
      </c:bar3DChart>
      <c:catAx>
        <c:axId val="229344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61" b="1" i="1" u="none" strike="noStrike" baseline="0">
                <a:solidFill>
                  <a:srgbClr val="0000FF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229344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9344928"/>
        <c:scaling>
          <c:orientation val="minMax"/>
        </c:scaling>
        <c:delete val="0"/>
        <c:axPos val="l"/>
        <c:majorGridlines>
          <c:spPr>
            <a:ln w="3098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71" b="1" i="1" u="none" strike="noStrike" baseline="0">
                <a:solidFill>
                  <a:srgbClr val="0000FF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229344536"/>
        <c:crosses val="autoZero"/>
        <c:crossBetween val="between"/>
      </c:valAx>
      <c:spPr>
        <a:noFill/>
        <a:ln w="24780">
          <a:noFill/>
        </a:ln>
      </c:spPr>
    </c:plotArea>
    <c:plotVisOnly val="1"/>
    <c:dispBlanksAs val="gap"/>
    <c:showDLblsOverMax val="0"/>
  </c:chart>
  <c:spPr>
    <a:pattFill prst="pct80">
      <a:fgClr>
        <a:schemeClr val="tx2"/>
      </a:fgClr>
      <a:bgClr>
        <a:schemeClr val="bg1"/>
      </a:bgClr>
    </a:pattFill>
    <a:ln w="9525" cap="flat" cmpd="sng" algn="ctr">
      <a:solidFill>
        <a:srgbClr val="161616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2244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999FF"/>
            </a:solidFill>
            <a:ln w="9816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/>
            <c:extLst xmlns:c16r2="http://schemas.microsoft.com/office/drawing/2015/06/chart">
              <c:ext xmlns:c16="http://schemas.microsoft.com/office/drawing/2014/chart" uri="{C3380CC4-5D6E-409C-BE32-E72D297353CC}">
                <c16:uniqueId val="{00000001-5498-442B-AD32-D52F99229ED2}"/>
              </c:ext>
            </c:extLst>
          </c:dPt>
          <c:dPt>
            <c:idx val="1"/>
            <c:bubble3D val="0"/>
            <c:spPr/>
            <c:extLst xmlns:c16r2="http://schemas.microsoft.com/office/drawing/2015/06/chart">
              <c:ext xmlns:c16="http://schemas.microsoft.com/office/drawing/2014/chart" uri="{C3380CC4-5D6E-409C-BE32-E72D297353CC}">
                <c16:uniqueId val="{00000003-5498-442B-AD32-D52F99229ED2}"/>
              </c:ext>
            </c:extLst>
          </c:dPt>
          <c:dPt>
            <c:idx val="2"/>
            <c:bubble3D val="0"/>
            <c:spPr/>
            <c:extLst xmlns:c16r2="http://schemas.microsoft.com/office/drawing/2015/06/chart">
              <c:ext xmlns:c16="http://schemas.microsoft.com/office/drawing/2014/chart" uri="{C3380CC4-5D6E-409C-BE32-E72D297353CC}">
                <c16:uniqueId val="{00000005-5498-442B-AD32-D52F99229ED2}"/>
              </c:ext>
            </c:extLst>
          </c:dPt>
          <c:dPt>
            <c:idx val="3"/>
            <c:bubble3D val="0"/>
            <c:spPr/>
            <c:extLst xmlns:c16r2="http://schemas.microsoft.com/office/drawing/2015/06/chart">
              <c:ext xmlns:c16="http://schemas.microsoft.com/office/drawing/2014/chart" uri="{C3380CC4-5D6E-409C-BE32-E72D297353CC}">
                <c16:uniqueId val="{00000007-5498-442B-AD32-D52F99229ED2}"/>
              </c:ext>
            </c:extLst>
          </c:dPt>
          <c:dPt>
            <c:idx val="4"/>
            <c:bubble3D val="0"/>
            <c:spPr/>
            <c:extLst xmlns:c16r2="http://schemas.microsoft.com/office/drawing/2015/06/chart">
              <c:ext xmlns:c16="http://schemas.microsoft.com/office/drawing/2014/chart" uri="{C3380CC4-5D6E-409C-BE32-E72D297353CC}">
                <c16:uniqueId val="{00000009-5498-442B-AD32-D52F99229ED2}"/>
              </c:ext>
            </c:extLst>
          </c:dPt>
          <c:dPt>
            <c:idx val="5"/>
            <c:bubble3D val="0"/>
            <c:spPr/>
            <c:extLst xmlns:c16r2="http://schemas.microsoft.com/office/drawing/2015/06/chart">
              <c:ext xmlns:c16="http://schemas.microsoft.com/office/drawing/2014/chart" uri="{C3380CC4-5D6E-409C-BE32-E72D297353CC}">
                <c16:uniqueId val="{0000000B-5498-442B-AD32-D52F99229ED2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9816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498-442B-AD32-D52F99229ED2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5498-442B-AD32-D52F99229ED2}"/>
              </c:ext>
            </c:extLst>
          </c:dPt>
          <c:dLbls>
            <c:numFmt formatCode="General" sourceLinked="0"/>
            <c:spPr>
              <a:noFill/>
              <a:ln w="196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ощегосударственные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жкх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6625.7</c:v>
                </c:pt>
                <c:pt idx="1">
                  <c:v>361.6</c:v>
                </c:pt>
                <c:pt idx="2">
                  <c:v>4.2</c:v>
                </c:pt>
                <c:pt idx="3">
                  <c:v>27144.1</c:v>
                </c:pt>
                <c:pt idx="4">
                  <c:v>3140.1</c:v>
                </c:pt>
                <c:pt idx="5">
                  <c:v>228.3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5498-442B-AD32-D52F99229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9632">
          <a:noFill/>
        </a:ln>
      </c:spPr>
    </c:plotArea>
    <c:legend>
      <c:legendPos val="r"/>
      <c:layout>
        <c:manualLayout>
          <c:xMode val="edge"/>
          <c:yMode val="edge"/>
          <c:x val="0.65712041900274276"/>
          <c:y val="0.33343572547728112"/>
          <c:w val="0.27988745501300527"/>
          <c:h val="0.4167787391595062"/>
        </c:manualLayout>
      </c:layout>
      <c:overlay val="0"/>
      <c:txPr>
        <a:bodyPr/>
        <a:lstStyle/>
        <a:p>
          <a:pPr>
            <a:defRPr sz="1060" b="0" i="0" u="none" strike="noStrike" baseline="0">
              <a:solidFill>
                <a:srgbClr val="000000"/>
              </a:solidFill>
              <a:latin typeface="Georgia"/>
              <a:ea typeface="Georgia"/>
              <a:cs typeface="Georgia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91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6774193548387101E-3"/>
          <c:y val="1.6453382084095063E-2"/>
          <c:w val="0.97956989247311832"/>
          <c:h val="0.873857404021937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99CC00"/>
            </a:solidFill>
            <a:ln w="12183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5009807294372596E-2"/>
                  <c:y val="-8.5040675974709268E-2"/>
                </c:manualLayout>
              </c:layout>
              <c:spPr>
                <a:noFill/>
                <a:ln w="24366">
                  <a:noFill/>
                </a:ln>
              </c:spPr>
              <c:txPr>
                <a:bodyPr/>
                <a:lstStyle/>
                <a:p>
                  <a:pPr>
                    <a:defRPr sz="1727" b="1" i="0" u="none" strike="noStrike" baseline="0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3D8-4C7B-AAAE-20C29DFFDF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735689807443167E-2"/>
                  <c:y val="-6.5038175420331135E-2"/>
                </c:manualLayout>
              </c:layout>
              <c:spPr>
                <a:noFill/>
                <a:ln w="24366">
                  <a:noFill/>
                </a:ln>
              </c:spPr>
              <c:txPr>
                <a:bodyPr/>
                <a:lstStyle/>
                <a:p>
                  <a:pPr>
                    <a:defRPr sz="1727" b="1" i="0" u="none" strike="noStrike" baseline="0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3D8-4C7B-AAAE-20C29DFFDF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386303503309499E-2"/>
                  <c:y val="-7.1824055093049718E-2"/>
                </c:manualLayout>
              </c:layout>
              <c:spPr>
                <a:noFill/>
                <a:ln w="24366">
                  <a:noFill/>
                </a:ln>
              </c:spPr>
              <c:txPr>
                <a:bodyPr/>
                <a:lstStyle/>
                <a:p>
                  <a:pPr>
                    <a:defRPr sz="1727" b="1" i="0" u="none" strike="noStrike" baseline="0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3D8-4C7B-AAAE-20C29DFFDF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886496824867649E-2"/>
                  <c:y val="-7.4902529462399392E-2"/>
                </c:manualLayout>
              </c:layout>
              <c:spPr>
                <a:noFill/>
                <a:ln w="24366">
                  <a:noFill/>
                </a:ln>
              </c:spPr>
              <c:txPr>
                <a:bodyPr/>
                <a:lstStyle/>
                <a:p>
                  <a:pPr>
                    <a:defRPr sz="1727" b="1" i="0" u="none" strike="noStrike" baseline="0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3D8-4C7B-AAAE-20C29DFFDF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436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727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3612.6</c:v>
                </c:pt>
                <c:pt idx="1">
                  <c:v>3101.4</c:v>
                </c:pt>
                <c:pt idx="2">
                  <c:v>3656.9</c:v>
                </c:pt>
                <c:pt idx="3">
                  <c:v>3140.1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3D8-4C7B-AAAE-20C29DFFD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28919640"/>
        <c:axId val="228920032"/>
        <c:axId val="0"/>
      </c:bar3DChart>
      <c:catAx>
        <c:axId val="228919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19" b="1" i="0" u="none" strike="noStrike" baseline="0">
                <a:solidFill>
                  <a:srgbClr val="993300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228920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8920032"/>
        <c:scaling>
          <c:orientation val="minMax"/>
        </c:scaling>
        <c:delete val="1"/>
        <c:axPos val="l"/>
        <c:majorGridlines>
          <c:spPr>
            <a:ln w="3046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crossAx val="228919640"/>
        <c:crosses val="autoZero"/>
        <c:crossBetween val="between"/>
      </c:valAx>
      <c:spPr>
        <a:noFill/>
        <a:ln w="2436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78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3855421686746988E-2"/>
          <c:y val="2.0547945205479451E-2"/>
          <c:w val="0.92409638554216866"/>
          <c:h val="0.853881278538812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FF0000"/>
            </a:solidFill>
            <a:ln w="1371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6145919137649066E-2"/>
                  <c:y val="-2.309858765951156E-2"/>
                </c:manualLayout>
              </c:layout>
              <c:spPr>
                <a:noFill/>
                <a:ln w="27431">
                  <a:noFill/>
                </a:ln>
              </c:spPr>
              <c:txPr>
                <a:bodyPr/>
                <a:lstStyle/>
                <a:p>
                  <a:pPr>
                    <a:defRPr sz="1944" b="1" i="0" u="none" strike="noStrike" baseline="0">
                      <a:solidFill>
                        <a:srgbClr val="00008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EB8-460F-AF5C-2E7A03A3BE5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617038352856007E-2"/>
                  <c:y val="-6.1145708703317481E-2"/>
                </c:manualLayout>
              </c:layout>
              <c:spPr>
                <a:noFill/>
                <a:ln w="27431">
                  <a:noFill/>
                </a:ln>
              </c:spPr>
              <c:txPr>
                <a:bodyPr/>
                <a:lstStyle/>
                <a:p>
                  <a:pPr>
                    <a:defRPr sz="1944" b="1" i="0" u="none" strike="noStrike" baseline="0">
                      <a:solidFill>
                        <a:srgbClr val="00008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EB8-460F-AF5C-2E7A03A3BE5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678401906349722E-2"/>
                  <c:y val="-4.516397354350013E-2"/>
                </c:manualLayout>
              </c:layout>
              <c:spPr>
                <a:noFill/>
                <a:ln w="27431">
                  <a:noFill/>
                </a:ln>
              </c:spPr>
              <c:txPr>
                <a:bodyPr/>
                <a:lstStyle/>
                <a:p>
                  <a:pPr>
                    <a:defRPr sz="1944" b="1" i="0" u="none" strike="noStrike" baseline="0">
                      <a:solidFill>
                        <a:srgbClr val="00008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EB8-460F-AF5C-2E7A03A3BE5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2440946199279601E-2"/>
                  <c:y val="-7.1523862278281239E-2"/>
                </c:manualLayout>
              </c:layout>
              <c:spPr>
                <a:noFill/>
                <a:ln w="27431">
                  <a:noFill/>
                </a:ln>
              </c:spPr>
              <c:txPr>
                <a:bodyPr/>
                <a:lstStyle/>
                <a:p>
                  <a:pPr>
                    <a:defRPr sz="1944" b="1" i="0" u="none" strike="noStrike" baseline="0">
                      <a:solidFill>
                        <a:srgbClr val="00008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EB8-460F-AF5C-2E7A03A3BE5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743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944" b="1" i="0" u="none" strike="noStrike" baseline="0">
                    <a:solidFill>
                      <a:srgbClr val="000080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97.1</c:v>
                </c:pt>
                <c:pt idx="1">
                  <c:v>130.9</c:v>
                </c:pt>
                <c:pt idx="2">
                  <c:v>156.1</c:v>
                </c:pt>
                <c:pt idx="3">
                  <c:v>176.6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EB8-460F-AF5C-2E7A03A3B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one"/>
        <c:axId val="228920424"/>
        <c:axId val="228921208"/>
        <c:axId val="0"/>
      </c:bar3DChart>
      <c:catAx>
        <c:axId val="228920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4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44" b="1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228921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8921208"/>
        <c:scaling>
          <c:orientation val="minMax"/>
        </c:scaling>
        <c:delete val="0"/>
        <c:axPos val="l"/>
        <c:majorGridlines>
          <c:spPr>
            <a:ln w="3429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28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28920424"/>
        <c:crosses val="autoZero"/>
        <c:crossBetween val="between"/>
      </c:valAx>
      <c:spPr>
        <a:noFill/>
        <a:ln w="2743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4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189621034212827E-2"/>
          <c:y val="3.2604948370197795E-3"/>
          <c:w val="0.60993102178017222"/>
          <c:h val="0.904620030862116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  <a:ln cap="rnd">
                <a:solidFill>
                  <a:srgbClr val="FF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26-4BD0-8DBC-F9F303E6BD73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solidFill>
                  <a:srgbClr val="FFFF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FF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26-4BD0-8DBC-F9F303E6BD73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tx1">
                    <a:lumMod val="6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426-4BD0-8DBC-F9F303E6BD73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25000"/>
                  </a:schemeClr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tx2">
                    <a:lumMod val="2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426-4BD0-8DBC-F9F303E6BD73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accent2">
                    <a:lumMod val="60000"/>
                    <a:lumOff val="4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426-4BD0-8DBC-F9F303E6BD7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426-4BD0-8DBC-F9F303E6BD73}"/>
              </c:ext>
            </c:extLst>
          </c:dPt>
          <c:dPt>
            <c:idx val="6"/>
            <c:bubble3D val="0"/>
            <c:spPr>
              <a:solidFill>
                <a:srgbClr val="CC66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426-4BD0-8DBC-F9F303E6BD7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30" b="1" i="0" u="none" strike="noStrike" kern="1200" spc="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30" b="1" i="0" u="none" strike="noStrike" kern="1200" spc="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30" b="1" i="0" u="none" strike="noStrike" kern="1200" spc="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30" b="1" i="0" u="none" strike="noStrike" kern="1200" spc="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30" b="1" i="0" u="none" strike="noStrike" kern="1200" spc="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30" b="1" i="0" u="none" strike="noStrike" kern="1200" spc="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30" b="1" i="0" u="none" strike="noStrike" kern="1200" spc="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30" b="1" i="0" u="none" strike="noStrike" kern="1200" spc="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5"/>
                <c:pt idx="0">
                  <c:v>Развитие культуры</c:v>
                </c:pt>
                <c:pt idx="1">
                  <c:v>Муниципальная политика</c:v>
                </c:pt>
                <c:pt idx="2">
                  <c:v>Управление муниципальными финансами и создание условий для эффективного управления муниципальными финансами</c:v>
                </c:pt>
                <c:pt idx="3">
                  <c:v>Благоустройство территории и коммунальное хозяйство</c:v>
                </c:pt>
                <c:pt idx="4">
                  <c:v>Социальная поддержка граждан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5"/>
                <c:pt idx="0">
                  <c:v>3140.1</c:v>
                </c:pt>
                <c:pt idx="1">
                  <c:v>6411.2</c:v>
                </c:pt>
                <c:pt idx="2">
                  <c:v>176.6</c:v>
                </c:pt>
                <c:pt idx="3" formatCode="0.0">
                  <c:v>27144.1</c:v>
                </c:pt>
                <c:pt idx="4">
                  <c:v>228.3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426-4BD0-8DBC-F9F303E6BD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854808061273041"/>
          <c:y val="9.1697123818658993E-2"/>
          <c:w val="0.32209519424107075"/>
          <c:h val="0.792371485236179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18661F5-DDEF-411C-872B-103E95A19C76}" type="datetimeFigureOut">
              <a:rPr lang="ru-RU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880D8A2-4A18-404C-8478-8D86C3CF99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7593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938E64-C615-4D20-95F2-91A4A67B3CE6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882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938E64-C615-4D20-95F2-91A4A67B3CE6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6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b="1" i="1" u="sng">
              <a:solidFill>
                <a:srgbClr val="C00000"/>
              </a:solidFill>
            </a:endParaRPr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D759B8-2AF4-4704-9747-4188265D20A3}" type="slidenum">
              <a:rPr lang="ru-RU" altLang="ru-RU"/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741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9BD97-EFDB-4349-99F0-2C36AD1B4E26}" type="datetimeFigureOut">
              <a:rPr lang="ru-RU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60966-8344-4284-B9FC-DEB83421C9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9598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0AC86-A5C9-4EB4-B5C3-E951788B11C5}" type="datetimeFigureOut">
              <a:rPr lang="ru-RU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8F5F1-7175-4CEC-8A9D-9EB555031F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634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97787-7352-48AE-AD5D-2BCD77DA396E}" type="datetimeFigureOut">
              <a:rPr lang="ru-RU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F3448-4952-469C-BD26-E00700EB6D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7831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313 w 305"/>
                    <a:gd name="T1" fmla="*/ 458 h 426"/>
                    <a:gd name="T2" fmla="*/ 337 w 305"/>
                    <a:gd name="T3" fmla="*/ 458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83 w 305"/>
                    <a:gd name="T9" fmla="*/ 458 h 426"/>
                    <a:gd name="T10" fmla="*/ 313 w 305"/>
                    <a:gd name="T11" fmla="*/ 458 h 426"/>
                    <a:gd name="T12" fmla="*/ 313 w 305"/>
                    <a:gd name="T13" fmla="*/ 458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518 h 486"/>
                    <a:gd name="T2" fmla="*/ 48 w 347"/>
                    <a:gd name="T3" fmla="*/ 518 h 486"/>
                    <a:gd name="T4" fmla="*/ 379 w 347"/>
                    <a:gd name="T5" fmla="*/ 72 h 486"/>
                    <a:gd name="T6" fmla="*/ 379 w 347"/>
                    <a:gd name="T7" fmla="*/ 0 h 486"/>
                    <a:gd name="T8" fmla="*/ 0 w 347"/>
                    <a:gd name="T9" fmla="*/ 518 h 486"/>
                    <a:gd name="T10" fmla="*/ 24 w 347"/>
                    <a:gd name="T11" fmla="*/ 518 h 486"/>
                    <a:gd name="T12" fmla="*/ 24 w 347"/>
                    <a:gd name="T13" fmla="*/ 518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174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4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83858-1066-4F6F-8838-E169E4536C10}" type="datetimeFigureOut">
              <a:rPr lang="ru-RU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353D9-A195-4BFE-8B66-7ABEF7538D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2506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5AE41-2B46-4816-9863-168D365293F8}" type="datetimeFigureOut">
              <a:rPr lang="ru-RU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BBB2F-3163-4297-89FC-2EDA4DF4C6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594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75E71-8FDB-44A7-A646-320C01029EB4}" type="datetimeFigureOut">
              <a:rPr lang="ru-RU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4784E-272F-401D-8ABA-5F305B69A8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5831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05A00-3355-4B1D-BB31-A24DFF67F529}" type="datetimeFigureOut">
              <a:rPr lang="ru-RU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33A45-9D93-4816-8437-B5EA579801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0557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6B9EA-2A38-411D-A4CA-D32ADAE43D0A}" type="datetimeFigureOut">
              <a:rPr lang="ru-RU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CE461-C637-484A-B3AD-E073E24854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9642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AB6BA-F853-4B18-AE61-512AF2AEC1B3}" type="datetimeFigureOut">
              <a:rPr lang="ru-RU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2F5D0-BF39-4EB0-B8D6-B231AB5AFE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6329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8A9F1-AE42-4B21-9856-AAB111A4442B}" type="datetimeFigureOut">
              <a:rPr lang="ru-RU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2A438-5196-477A-B438-CEBA0CFD94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517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438DC-32D2-4B04-9042-50C4B9D43654}" type="datetimeFigureOut">
              <a:rPr lang="ru-RU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8608B-4AD1-4372-A224-06496BFCA9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889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A7B7D-854E-40F1-9150-87B618A25C55}" type="datetimeFigureOut">
              <a:rPr lang="ru-RU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DA80E-58FB-4F14-B9CD-F5A252EC53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937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C35FE-832E-42B1-946C-217A9C4DBC00}" type="datetimeFigureOut">
              <a:rPr lang="ru-RU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EB3AF-71FB-4D77-AB62-A511C7E762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0400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56E13-5F1D-4F0F-AFE1-02CAD904C732}" type="datetimeFigureOut">
              <a:rPr lang="ru-RU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A1280-B473-4290-B89F-CAA65B6AE7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3956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BBFC3-C3D0-4215-ABB3-2E41B747C472}" type="datetimeFigureOut">
              <a:rPr lang="ru-RU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21FC3-0898-4C03-8FAB-F2F9D66440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0762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ru-RU" alt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ru-RU" alt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ru-RU">
                <a:latin typeface="Arial" charset="0"/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4"/>
              <a:ext cx="816" cy="3979"/>
              <a:chOff x="4944" y="-4"/>
              <a:chExt cx="816" cy="3979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4"/>
                <a:ext cx="480" cy="1435"/>
                <a:chOff x="5280" y="-4"/>
                <a:chExt cx="480" cy="1435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9" y="-5"/>
                  <a:ext cx="174" cy="176"/>
                  <a:chOff x="170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707" y="323"/>
                    <a:ext cx="1690" cy="2560"/>
                    <a:chOff x="170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241" y="323"/>
                      <a:ext cx="1234" cy="2560"/>
                    </a:xfrm>
                    <a:custGeom>
                      <a:avLst/>
                      <a:gdLst>
                        <a:gd name="T0" fmla="*/ 369 w 1231"/>
                        <a:gd name="T1" fmla="*/ 283 h 2560"/>
                        <a:gd name="T2" fmla="*/ 447 w 1231"/>
                        <a:gd name="T3" fmla="*/ 115 h 2560"/>
                        <a:gd name="T4" fmla="*/ 615 w 1231"/>
                        <a:gd name="T5" fmla="*/ 7 h 2560"/>
                        <a:gd name="T6" fmla="*/ 959 w 1231"/>
                        <a:gd name="T7" fmla="*/ 61 h 2560"/>
                        <a:gd name="T8" fmla="*/ 1147 w 1231"/>
                        <a:gd name="T9" fmla="*/ 349 h 2560"/>
                        <a:gd name="T10" fmla="*/ 1051 w 1231"/>
                        <a:gd name="T11" fmla="*/ 769 h 2560"/>
                        <a:gd name="T12" fmla="*/ 1007 w 1231"/>
                        <a:gd name="T13" fmla="*/ 943 h 2560"/>
                        <a:gd name="T14" fmla="*/ 1201 w 1231"/>
                        <a:gd name="T15" fmla="*/ 1075 h 2560"/>
                        <a:gd name="T16" fmla="*/ 1327 w 1231"/>
                        <a:gd name="T17" fmla="*/ 1525 h 2560"/>
                        <a:gd name="T18" fmla="*/ 1219 w 1231"/>
                        <a:gd name="T19" fmla="*/ 1969 h 2560"/>
                        <a:gd name="T20" fmla="*/ 971 w 1231"/>
                        <a:gd name="T21" fmla="*/ 2077 h 2560"/>
                        <a:gd name="T22" fmla="*/ 785 w 1231"/>
                        <a:gd name="T23" fmla="*/ 2059 h 2560"/>
                        <a:gd name="T24" fmla="*/ 719 w 1231"/>
                        <a:gd name="T25" fmla="*/ 2251 h 2560"/>
                        <a:gd name="T26" fmla="*/ 561 w 1231"/>
                        <a:gd name="T27" fmla="*/ 2527 h 2560"/>
                        <a:gd name="T28" fmla="*/ 243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91 w 1231"/>
                        <a:gd name="T37" fmla="*/ 1513 h 2560"/>
                        <a:gd name="T38" fmla="*/ 249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71 w 1231"/>
                        <a:gd name="T45" fmla="*/ 2431 h 2560"/>
                        <a:gd name="T46" fmla="*/ 638 w 1231"/>
                        <a:gd name="T47" fmla="*/ 2227 h 2560"/>
                        <a:gd name="T48" fmla="*/ 609 w 1231"/>
                        <a:gd name="T49" fmla="*/ 1807 h 2560"/>
                        <a:gd name="T50" fmla="*/ 525 w 1231"/>
                        <a:gd name="T51" fmla="*/ 1531 h 2560"/>
                        <a:gd name="T52" fmla="*/ 567 w 1231"/>
                        <a:gd name="T53" fmla="*/ 1459 h 2560"/>
                        <a:gd name="T54" fmla="*/ 689 w 1231"/>
                        <a:gd name="T55" fmla="*/ 1633 h 2560"/>
                        <a:gd name="T56" fmla="*/ 785 w 1231"/>
                        <a:gd name="T57" fmla="*/ 1933 h 2560"/>
                        <a:gd name="T58" fmla="*/ 1033 w 1231"/>
                        <a:gd name="T59" fmla="*/ 1963 h 2560"/>
                        <a:gd name="T60" fmla="*/ 1231 w 1231"/>
                        <a:gd name="T61" fmla="*/ 1687 h 2560"/>
                        <a:gd name="T62" fmla="*/ 1213 w 1231"/>
                        <a:gd name="T63" fmla="*/ 1273 h 2560"/>
                        <a:gd name="T64" fmla="*/ 947 w 1231"/>
                        <a:gd name="T65" fmla="*/ 1057 h 2560"/>
                        <a:gd name="T66" fmla="*/ 743 w 1231"/>
                        <a:gd name="T67" fmla="*/ 1129 h 2560"/>
                        <a:gd name="T68" fmla="*/ 609 w 1231"/>
                        <a:gd name="T69" fmla="*/ 1117 h 2560"/>
                        <a:gd name="T70" fmla="*/ 683 w 1231"/>
                        <a:gd name="T71" fmla="*/ 1033 h 2560"/>
                        <a:gd name="T72" fmla="*/ 875 w 1231"/>
                        <a:gd name="T73" fmla="*/ 937 h 2560"/>
                        <a:gd name="T74" fmla="*/ 1013 w 1231"/>
                        <a:gd name="T75" fmla="*/ 613 h 2560"/>
                        <a:gd name="T76" fmla="*/ 947 w 1231"/>
                        <a:gd name="T77" fmla="*/ 175 h 2560"/>
                        <a:gd name="T78" fmla="*/ 683 w 1231"/>
                        <a:gd name="T79" fmla="*/ 103 h 2560"/>
                        <a:gd name="T80" fmla="*/ 423 w 1231"/>
                        <a:gd name="T81" fmla="*/ 355 h 2560"/>
                        <a:gd name="T82" fmla="*/ 435 w 1231"/>
                        <a:gd name="T83" fmla="*/ 763 h 2560"/>
                        <a:gd name="T84" fmla="*/ 375 w 1231"/>
                        <a:gd name="T85" fmla="*/ 949 h 2560"/>
                        <a:gd name="T86" fmla="*/ 321 w 1231"/>
                        <a:gd name="T87" fmla="*/ 685 h 2560"/>
                        <a:gd name="T88" fmla="*/ 339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85" y="381"/>
                      <a:ext cx="864" cy="2065"/>
                    </a:xfrm>
                    <a:custGeom>
                      <a:avLst/>
                      <a:gdLst>
                        <a:gd name="T0" fmla="*/ 753 w 865"/>
                        <a:gd name="T1" fmla="*/ 491 h 2071"/>
                        <a:gd name="T2" fmla="*/ 765 w 865"/>
                        <a:gd name="T3" fmla="*/ 318 h 2071"/>
                        <a:gd name="T4" fmla="*/ 831 w 865"/>
                        <a:gd name="T5" fmla="*/ 174 h 2071"/>
                        <a:gd name="T6" fmla="*/ 777 w 865"/>
                        <a:gd name="T7" fmla="*/ 186 h 2071"/>
                        <a:gd name="T8" fmla="*/ 717 w 865"/>
                        <a:gd name="T9" fmla="*/ 186 h 2071"/>
                        <a:gd name="T10" fmla="*/ 651 w 865"/>
                        <a:gd name="T11" fmla="*/ 116 h 2071"/>
                        <a:gd name="T12" fmla="*/ 579 w 865"/>
                        <a:gd name="T13" fmla="*/ 32 h 2071"/>
                        <a:gd name="T14" fmla="*/ 477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174 h 2071"/>
                        <a:gd name="T22" fmla="*/ 119 w 865"/>
                        <a:gd name="T23" fmla="*/ 372 h 2071"/>
                        <a:gd name="T24" fmla="*/ 131 w 865"/>
                        <a:gd name="T25" fmla="*/ 526 h 2071"/>
                        <a:gd name="T26" fmla="*/ 173 w 865"/>
                        <a:gd name="T27" fmla="*/ 718 h 2071"/>
                        <a:gd name="T28" fmla="*/ 197 w 865"/>
                        <a:gd name="T29" fmla="*/ 812 h 2071"/>
                        <a:gd name="T30" fmla="*/ 167 w 865"/>
                        <a:gd name="T31" fmla="*/ 890 h 2071"/>
                        <a:gd name="T32" fmla="*/ 65 w 865"/>
                        <a:gd name="T33" fmla="*/ 1028 h 2071"/>
                        <a:gd name="T34" fmla="*/ 17 w 865"/>
                        <a:gd name="T35" fmla="*/ 1179 h 2071"/>
                        <a:gd name="T36" fmla="*/ 5 w 865"/>
                        <a:gd name="T37" fmla="*/ 1422 h 2071"/>
                        <a:gd name="T38" fmla="*/ 47 w 865"/>
                        <a:gd name="T39" fmla="*/ 1588 h 2071"/>
                        <a:gd name="T40" fmla="*/ 131 w 865"/>
                        <a:gd name="T41" fmla="*/ 1738 h 2071"/>
                        <a:gd name="T42" fmla="*/ 299 w 865"/>
                        <a:gd name="T43" fmla="*/ 1813 h 2071"/>
                        <a:gd name="T44" fmla="*/ 425 w 865"/>
                        <a:gd name="T45" fmla="*/ 1808 h 2071"/>
                        <a:gd name="T46" fmla="*/ 435 w 865"/>
                        <a:gd name="T47" fmla="*/ 1818 h 2071"/>
                        <a:gd name="T48" fmla="*/ 465 w 865"/>
                        <a:gd name="T49" fmla="*/ 1878 h 2071"/>
                        <a:gd name="T50" fmla="*/ 465 w 865"/>
                        <a:gd name="T51" fmla="*/ 1793 h 2071"/>
                        <a:gd name="T52" fmla="*/ 525 w 865"/>
                        <a:gd name="T53" fmla="*/ 1618 h 2071"/>
                        <a:gd name="T54" fmla="*/ 585 w 865"/>
                        <a:gd name="T55" fmla="*/ 1509 h 2071"/>
                        <a:gd name="T56" fmla="*/ 549 w 865"/>
                        <a:gd name="T57" fmla="*/ 1542 h 2071"/>
                        <a:gd name="T58" fmla="*/ 483 w 865"/>
                        <a:gd name="T59" fmla="*/ 1660 h 2071"/>
                        <a:gd name="T60" fmla="*/ 407 w 865"/>
                        <a:gd name="T61" fmla="*/ 1743 h 2071"/>
                        <a:gd name="T62" fmla="*/ 269 w 865"/>
                        <a:gd name="T63" fmla="*/ 1738 h 2071"/>
                        <a:gd name="T64" fmla="*/ 179 w 865"/>
                        <a:gd name="T65" fmla="*/ 1654 h 2071"/>
                        <a:gd name="T66" fmla="*/ 113 w 865"/>
                        <a:gd name="T67" fmla="*/ 1494 h 2071"/>
                        <a:gd name="T68" fmla="*/ 107 w 865"/>
                        <a:gd name="T69" fmla="*/ 1266 h 2071"/>
                        <a:gd name="T70" fmla="*/ 137 w 865"/>
                        <a:gd name="T71" fmla="*/ 1094 h 2071"/>
                        <a:gd name="T72" fmla="*/ 203 w 865"/>
                        <a:gd name="T73" fmla="*/ 974 h 2071"/>
                        <a:gd name="T74" fmla="*/ 323 w 865"/>
                        <a:gd name="T75" fmla="*/ 926 h 2071"/>
                        <a:gd name="T76" fmla="*/ 477 w 865"/>
                        <a:gd name="T77" fmla="*/ 980 h 2071"/>
                        <a:gd name="T78" fmla="*/ 579 w 865"/>
                        <a:gd name="T79" fmla="*/ 1028 h 2071"/>
                        <a:gd name="T80" fmla="*/ 633 w 865"/>
                        <a:gd name="T81" fmla="*/ 1004 h 2071"/>
                        <a:gd name="T82" fmla="*/ 627 w 865"/>
                        <a:gd name="T83" fmla="*/ 950 h 2071"/>
                        <a:gd name="T84" fmla="*/ 579 w 865"/>
                        <a:gd name="T85" fmla="*/ 908 h 2071"/>
                        <a:gd name="T86" fmla="*/ 465 w 865"/>
                        <a:gd name="T87" fmla="*/ 884 h 2071"/>
                        <a:gd name="T88" fmla="*/ 323 w 865"/>
                        <a:gd name="T89" fmla="*/ 820 h 2071"/>
                        <a:gd name="T90" fmla="*/ 233 w 865"/>
                        <a:gd name="T91" fmla="*/ 616 h 2071"/>
                        <a:gd name="T92" fmla="*/ 209 w 865"/>
                        <a:gd name="T93" fmla="*/ 384 h 2071"/>
                        <a:gd name="T94" fmla="*/ 317 w 865"/>
                        <a:gd name="T95" fmla="*/ 170 h 2071"/>
                        <a:gd name="T96" fmla="*/ 453 w 865"/>
                        <a:gd name="T97" fmla="*/ 110 h 2071"/>
                        <a:gd name="T98" fmla="*/ 585 w 865"/>
                        <a:gd name="T99" fmla="*/ 164 h 2071"/>
                        <a:gd name="T100" fmla="*/ 675 w 865"/>
                        <a:gd name="T101" fmla="*/ 258 h 2071"/>
                        <a:gd name="T102" fmla="*/ 705 w 865"/>
                        <a:gd name="T103" fmla="*/ 396 h 2071"/>
                        <a:gd name="T104" fmla="*/ 741 w 865"/>
                        <a:gd name="T105" fmla="*/ 538 h 2071"/>
                        <a:gd name="T106" fmla="*/ 777 w 865"/>
                        <a:gd name="T107" fmla="*/ 520 h 2071"/>
                        <a:gd name="T108" fmla="*/ 753 w 865"/>
                        <a:gd name="T109" fmla="*/ 491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7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727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579 h 521"/>
                      <a:gd name="T2" fmla="*/ 27 w 266"/>
                      <a:gd name="T3" fmla="*/ 337 h 521"/>
                      <a:gd name="T4" fmla="*/ 73 w 266"/>
                      <a:gd name="T5" fmla="*/ 45 h 521"/>
                      <a:gd name="T6" fmla="*/ 113 w 266"/>
                      <a:gd name="T7" fmla="*/ 3 h 521"/>
                      <a:gd name="T8" fmla="*/ 148 w 266"/>
                      <a:gd name="T9" fmla="*/ 39 h 521"/>
                      <a:gd name="T10" fmla="*/ 160 w 266"/>
                      <a:gd name="T11" fmla="*/ 161 h 521"/>
                      <a:gd name="T12" fmla="*/ 129 w 266"/>
                      <a:gd name="T13" fmla="*/ 337 h 521"/>
                      <a:gd name="T14" fmla="*/ 70 w 266"/>
                      <a:gd name="T15" fmla="*/ 573 h 521"/>
                      <a:gd name="T16" fmla="*/ 33 w 266"/>
                      <a:gd name="T17" fmla="*/ 597 h 521"/>
                      <a:gd name="T18" fmla="*/ 3 w 266"/>
                      <a:gd name="T19" fmla="*/ 579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795" y="1588"/>
                    <a:ext cx="398" cy="349"/>
                  </a:xfrm>
                  <a:custGeom>
                    <a:avLst/>
                    <a:gdLst>
                      <a:gd name="T0" fmla="*/ 164 w 392"/>
                      <a:gd name="T1" fmla="*/ 462 h 340"/>
                      <a:gd name="T2" fmla="*/ 16 w 392"/>
                      <a:gd name="T3" fmla="*/ 199 h 340"/>
                      <a:gd name="T4" fmla="*/ 4 w 392"/>
                      <a:gd name="T5" fmla="*/ 98 h 340"/>
                      <a:gd name="T6" fmla="*/ 28 w 392"/>
                      <a:gd name="T7" fmla="*/ 3 h 340"/>
                      <a:gd name="T8" fmla="*/ 209 w 392"/>
                      <a:gd name="T9" fmla="*/ 61 h 340"/>
                      <a:gd name="T10" fmla="*/ 406 w 392"/>
                      <a:gd name="T11" fmla="*/ 170 h 340"/>
                      <a:gd name="T12" fmla="*/ 593 w 392"/>
                      <a:gd name="T13" fmla="*/ 365 h 340"/>
                      <a:gd name="T14" fmla="*/ 629 w 392"/>
                      <a:gd name="T15" fmla="*/ 629 h 340"/>
                      <a:gd name="T16" fmla="*/ 552 w 392"/>
                      <a:gd name="T17" fmla="*/ 767 h 340"/>
                      <a:gd name="T18" fmla="*/ 397 w 392"/>
                      <a:gd name="T19" fmla="*/ 727 h 340"/>
                      <a:gd name="T20" fmla="*/ 164 w 392"/>
                      <a:gd name="T21" fmla="*/ 462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542" y="1923"/>
                    <a:ext cx="146" cy="567"/>
                  </a:xfrm>
                  <a:custGeom>
                    <a:avLst/>
                    <a:gdLst>
                      <a:gd name="T0" fmla="*/ 15 w 151"/>
                      <a:gd name="T1" fmla="*/ 275 h 558"/>
                      <a:gd name="T2" fmla="*/ 15 w 151"/>
                      <a:gd name="T3" fmla="*/ 71 h 558"/>
                      <a:gd name="T4" fmla="*/ 23 w 151"/>
                      <a:gd name="T5" fmla="*/ 3 h 558"/>
                      <a:gd name="T6" fmla="*/ 38 w 151"/>
                      <a:gd name="T7" fmla="*/ 27 h 558"/>
                      <a:gd name="T8" fmla="*/ 47 w 151"/>
                      <a:gd name="T9" fmla="*/ 275 h 558"/>
                      <a:gd name="T10" fmla="*/ 49 w 151"/>
                      <a:gd name="T11" fmla="*/ 707 h 558"/>
                      <a:gd name="T12" fmla="*/ 35 w 151"/>
                      <a:gd name="T13" fmla="*/ 904 h 558"/>
                      <a:gd name="T14" fmla="*/ 15 w 151"/>
                      <a:gd name="T15" fmla="*/ 857 h 558"/>
                      <a:gd name="T16" fmla="*/ 0 w 151"/>
                      <a:gd name="T17" fmla="*/ 524 h 558"/>
                      <a:gd name="T18" fmla="*/ 15 w 151"/>
                      <a:gd name="T19" fmla="*/ 27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1" y="1588"/>
                    <a:ext cx="389" cy="247"/>
                  </a:xfrm>
                  <a:custGeom>
                    <a:avLst/>
                    <a:gdLst>
                      <a:gd name="T0" fmla="*/ 143 w 392"/>
                      <a:gd name="T1" fmla="*/ 29 h 253"/>
                      <a:gd name="T2" fmla="*/ 243 w 392"/>
                      <a:gd name="T3" fmla="*/ 19 h 253"/>
                      <a:gd name="T4" fmla="*/ 289 w 392"/>
                      <a:gd name="T5" fmla="*/ 7 h 253"/>
                      <a:gd name="T6" fmla="*/ 301 w 392"/>
                      <a:gd name="T7" fmla="*/ 29 h 253"/>
                      <a:gd name="T8" fmla="*/ 261 w 392"/>
                      <a:gd name="T9" fmla="*/ 61 h 253"/>
                      <a:gd name="T10" fmla="*/ 161 w 392"/>
                      <a:gd name="T11" fmla="*/ 103 h 253"/>
                      <a:gd name="T12" fmla="*/ 37 w 392"/>
                      <a:gd name="T13" fmla="*/ 115 h 253"/>
                      <a:gd name="T14" fmla="*/ 1 w 392"/>
                      <a:gd name="T15" fmla="*/ 89 h 253"/>
                      <a:gd name="T16" fmla="*/ 43 w 392"/>
                      <a:gd name="T17" fmla="*/ 55 h 253"/>
                      <a:gd name="T18" fmla="*/ 143 w 392"/>
                      <a:gd name="T19" fmla="*/ 29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6" y="934"/>
                    <a:ext cx="233" cy="378"/>
                  </a:xfrm>
                  <a:custGeom>
                    <a:avLst/>
                    <a:gdLst>
                      <a:gd name="T0" fmla="*/ 42 w 238"/>
                      <a:gd name="T1" fmla="*/ 139 h 386"/>
                      <a:gd name="T2" fmla="*/ 23 w 238"/>
                      <a:gd name="T3" fmla="*/ 100 h 386"/>
                      <a:gd name="T4" fmla="*/ 0 w 238"/>
                      <a:gd name="T5" fmla="*/ 52 h 386"/>
                      <a:gd name="T6" fmla="*/ 23 w 238"/>
                      <a:gd name="T7" fmla="*/ 12 h 386"/>
                      <a:gd name="T8" fmla="*/ 63 w 238"/>
                      <a:gd name="T9" fmla="*/ 24 h 386"/>
                      <a:gd name="T10" fmla="*/ 93 w 238"/>
                      <a:gd name="T11" fmla="*/ 68 h 386"/>
                      <a:gd name="T12" fmla="*/ 118 w 238"/>
                      <a:gd name="T13" fmla="*/ 157 h 386"/>
                      <a:gd name="T14" fmla="*/ 105 w 238"/>
                      <a:gd name="T15" fmla="*/ 194 h 386"/>
                      <a:gd name="T16" fmla="*/ 87 w 238"/>
                      <a:gd name="T17" fmla="*/ 182 h 386"/>
                      <a:gd name="T18" fmla="*/ 42 w 238"/>
                      <a:gd name="T19" fmla="*/ 139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ru-RU" altLang="ru-RU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sp>
        <p:nvSpPr>
          <p:cNvPr id="74809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4810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69D74-7FB7-42ED-B846-30798E4A3793}" type="datetimeFigureOut">
              <a:rPr lang="ru-RU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630F2-8CE7-46FC-9F1D-E20CF4DAB2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4522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B6792-D265-402E-942A-DD5E281B4E62}" type="datetimeFigureOut">
              <a:rPr lang="ru-RU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0C80E-1BBB-42DC-9426-0A38C8B0F3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6876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BE892-3AD8-4431-913F-5C1895FE8C78}" type="datetimeFigureOut">
              <a:rPr lang="ru-RU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C44A5-6A75-4201-80A1-8633F60EE7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2747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B7E6B-643B-47CE-B510-C871F44135C3}" type="datetimeFigureOut">
              <a:rPr lang="ru-RU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5F21E-CC07-4118-8720-D29A83D7C2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4720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860AD-325C-4B0C-A4CB-A05B0320209E}" type="datetimeFigureOut">
              <a:rPr lang="ru-RU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BA776-9CDF-408A-AB2C-CDD5AFF0BA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67395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FCADB-4A5F-4354-831A-5CAE21B570B1}" type="datetimeFigureOut">
              <a:rPr lang="ru-RU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E6E55-C457-4AB7-98B9-8A4C731A33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2582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3ADA4-5DBF-4C8E-BAF3-3FF6F91BFF22}" type="datetimeFigureOut">
              <a:rPr lang="ru-RU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9E248-12F3-4797-A8E1-399AC8BC6A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37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D95B6-86BD-445D-8B97-3408AB3EFE72}" type="datetimeFigureOut">
              <a:rPr lang="ru-RU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90954-0D5C-40B4-B356-89DF3C2C4C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3462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B3CCB-91EF-41E1-A6E7-434AE668A117}" type="datetimeFigureOut">
              <a:rPr lang="ru-RU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D9CBC-61BC-460C-9774-941F186AF2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8248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9043-DD53-4E87-A599-EC2F270E3A13}" type="datetimeFigureOut">
              <a:rPr lang="ru-RU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33431-7E26-4AB7-8F73-AEA07825CD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29573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6C2DD-708F-4FA6-8D9C-DC863ADDF418}" type="datetimeFigureOut">
              <a:rPr lang="ru-RU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DACAA-7383-4EBA-B37A-2DF760BAD8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2548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945EA-AC28-4AD8-8540-3611644A4E90}" type="datetimeFigureOut">
              <a:rPr lang="ru-RU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57F62-7FBA-40C9-A223-9496605C7B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937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48DCC-DAFB-4F3C-AEDE-282592F2BDFF}" type="datetimeFigureOut">
              <a:rPr lang="ru-RU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C34A2-137C-41CC-9DE6-CD5643BBDC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380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95481-D71B-4D79-B175-FA3442DC6E5D}" type="datetimeFigureOut">
              <a:rPr lang="ru-RU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56974-3A9F-43F3-881D-F4FB76063C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0805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50EE7-4585-41E7-A0AB-435EE3A20442}" type="datetimeFigureOut">
              <a:rPr lang="ru-RU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AC745-351B-4484-90FD-A299F61482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2227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CB776-5AC9-4288-BA54-1888585E000A}" type="datetimeFigureOut">
              <a:rPr lang="ru-RU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851F2-9596-4D9F-AD9B-597E4CCD85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75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25304-C176-459E-8973-DE1D04112F7E}" type="datetimeFigureOut">
              <a:rPr lang="ru-RU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F4CBA-85D0-4F77-A0EA-E791D2E040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947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4C589-4D81-4557-BB40-CDDB2FCA7AE4}" type="datetimeFigureOut">
              <a:rPr lang="ru-RU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C478D-D9A8-4383-B96C-E98ED48F95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09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3251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033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54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036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217 w 185"/>
                <a:gd name="T1" fmla="*/ 0 h 120"/>
                <a:gd name="T2" fmla="*/ 217 w 185"/>
                <a:gd name="T3" fmla="*/ 6 h 120"/>
                <a:gd name="T4" fmla="*/ 217 w 185"/>
                <a:gd name="T5" fmla="*/ 18 h 120"/>
                <a:gd name="T6" fmla="*/ 217 w 185"/>
                <a:gd name="T7" fmla="*/ 36 h 120"/>
                <a:gd name="T8" fmla="*/ 211 w 185"/>
                <a:gd name="T9" fmla="*/ 54 h 120"/>
                <a:gd name="T10" fmla="*/ 193 w 185"/>
                <a:gd name="T11" fmla="*/ 72 h 120"/>
                <a:gd name="T12" fmla="*/ 169 w 185"/>
                <a:gd name="T13" fmla="*/ 96 h 120"/>
                <a:gd name="T14" fmla="*/ 133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217 w 185"/>
                <a:gd name="T29" fmla="*/ 0 h 120"/>
                <a:gd name="T30" fmla="*/ 217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69 w 526"/>
                <a:gd name="T17" fmla="*/ 179 h 275"/>
                <a:gd name="T18" fmla="*/ 241 w 526"/>
                <a:gd name="T19" fmla="*/ 143 h 275"/>
                <a:gd name="T20" fmla="*/ 283 w 526"/>
                <a:gd name="T21" fmla="*/ 120 h 275"/>
                <a:gd name="T22" fmla="*/ 331 w 526"/>
                <a:gd name="T23" fmla="*/ 96 h 275"/>
                <a:gd name="T24" fmla="*/ 457 w 526"/>
                <a:gd name="T25" fmla="*/ 48 h 275"/>
                <a:gd name="T26" fmla="*/ 506 w 526"/>
                <a:gd name="T27" fmla="*/ 30 h 275"/>
                <a:gd name="T28" fmla="*/ 542 w 526"/>
                <a:gd name="T29" fmla="*/ 12 h 275"/>
                <a:gd name="T30" fmla="*/ 566 w 526"/>
                <a:gd name="T31" fmla="*/ 6 h 275"/>
                <a:gd name="T32" fmla="*/ 584 w 526"/>
                <a:gd name="T33" fmla="*/ 0 h 275"/>
                <a:gd name="T34" fmla="*/ 590 w 526"/>
                <a:gd name="T35" fmla="*/ 0 h 275"/>
                <a:gd name="T36" fmla="*/ 584 w 526"/>
                <a:gd name="T37" fmla="*/ 6 h 275"/>
                <a:gd name="T38" fmla="*/ 572 w 526"/>
                <a:gd name="T39" fmla="*/ 12 h 275"/>
                <a:gd name="T40" fmla="*/ 548 w 526"/>
                <a:gd name="T41" fmla="*/ 24 h 275"/>
                <a:gd name="T42" fmla="*/ 524 w 526"/>
                <a:gd name="T43" fmla="*/ 42 h 275"/>
                <a:gd name="T44" fmla="*/ 500 w 526"/>
                <a:gd name="T45" fmla="*/ 54 h 275"/>
                <a:gd name="T46" fmla="*/ 457 w 526"/>
                <a:gd name="T47" fmla="*/ 78 h 275"/>
                <a:gd name="T48" fmla="*/ 372 w 526"/>
                <a:gd name="T49" fmla="*/ 108 h 275"/>
                <a:gd name="T50" fmla="*/ 307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52 w 718"/>
                <a:gd name="T17" fmla="*/ 228 h 306"/>
                <a:gd name="T18" fmla="*/ 158 w 718"/>
                <a:gd name="T19" fmla="*/ 228 h 306"/>
                <a:gd name="T20" fmla="*/ 176 w 718"/>
                <a:gd name="T21" fmla="*/ 222 h 306"/>
                <a:gd name="T22" fmla="*/ 200 w 718"/>
                <a:gd name="T23" fmla="*/ 216 h 306"/>
                <a:gd name="T24" fmla="*/ 230 w 718"/>
                <a:gd name="T25" fmla="*/ 204 h 306"/>
                <a:gd name="T26" fmla="*/ 307 w 718"/>
                <a:gd name="T27" fmla="*/ 180 h 306"/>
                <a:gd name="T28" fmla="*/ 435 w 718"/>
                <a:gd name="T29" fmla="*/ 156 h 306"/>
                <a:gd name="T30" fmla="*/ 525 w 718"/>
                <a:gd name="T31" fmla="*/ 126 h 306"/>
                <a:gd name="T32" fmla="*/ 612 w 718"/>
                <a:gd name="T33" fmla="*/ 102 h 306"/>
                <a:gd name="T34" fmla="*/ 657 w 718"/>
                <a:gd name="T35" fmla="*/ 90 h 306"/>
                <a:gd name="T36" fmla="*/ 700 w 718"/>
                <a:gd name="T37" fmla="*/ 84 h 306"/>
                <a:gd name="T38" fmla="*/ 718 w 718"/>
                <a:gd name="T39" fmla="*/ 78 h 306"/>
                <a:gd name="T40" fmla="*/ 724 w 718"/>
                <a:gd name="T41" fmla="*/ 72 h 306"/>
                <a:gd name="T42" fmla="*/ 730 w 718"/>
                <a:gd name="T43" fmla="*/ 66 h 306"/>
                <a:gd name="T44" fmla="*/ 748 w 718"/>
                <a:gd name="T45" fmla="*/ 60 h 306"/>
                <a:gd name="T46" fmla="*/ 790 w 718"/>
                <a:gd name="T47" fmla="*/ 30 h 306"/>
                <a:gd name="T48" fmla="*/ 808 w 718"/>
                <a:gd name="T49" fmla="*/ 18 h 306"/>
                <a:gd name="T50" fmla="*/ 814 w 718"/>
                <a:gd name="T51" fmla="*/ 6 h 306"/>
                <a:gd name="T52" fmla="*/ 808 w 718"/>
                <a:gd name="T53" fmla="*/ 0 h 306"/>
                <a:gd name="T54" fmla="*/ 784 w 718"/>
                <a:gd name="T55" fmla="*/ 0 h 306"/>
                <a:gd name="T56" fmla="*/ 724 w 718"/>
                <a:gd name="T57" fmla="*/ 0 h 306"/>
                <a:gd name="T58" fmla="*/ 666 w 718"/>
                <a:gd name="T59" fmla="*/ 0 h 306"/>
                <a:gd name="T60" fmla="*/ 612 w 718"/>
                <a:gd name="T61" fmla="*/ 0 h 306"/>
                <a:gd name="T62" fmla="*/ 578 w 718"/>
                <a:gd name="T63" fmla="*/ 18 h 306"/>
                <a:gd name="T64" fmla="*/ 549 w 718"/>
                <a:gd name="T65" fmla="*/ 42 h 306"/>
                <a:gd name="T66" fmla="*/ 531 w 718"/>
                <a:gd name="T67" fmla="*/ 54 h 306"/>
                <a:gd name="T68" fmla="*/ 513 w 718"/>
                <a:gd name="T69" fmla="*/ 60 h 306"/>
                <a:gd name="T70" fmla="*/ 489 w 718"/>
                <a:gd name="T71" fmla="*/ 60 h 306"/>
                <a:gd name="T72" fmla="*/ 453 w 718"/>
                <a:gd name="T73" fmla="*/ 66 h 306"/>
                <a:gd name="T74" fmla="*/ 399 w 718"/>
                <a:gd name="T75" fmla="*/ 84 h 306"/>
                <a:gd name="T76" fmla="*/ 343 w 718"/>
                <a:gd name="T77" fmla="*/ 108 h 306"/>
                <a:gd name="T78" fmla="*/ 319 w 718"/>
                <a:gd name="T79" fmla="*/ 126 h 306"/>
                <a:gd name="T80" fmla="*/ 307 w 718"/>
                <a:gd name="T81" fmla="*/ 132 h 306"/>
                <a:gd name="T82" fmla="*/ 289 w 718"/>
                <a:gd name="T83" fmla="*/ 138 h 306"/>
                <a:gd name="T84" fmla="*/ 253 w 718"/>
                <a:gd name="T85" fmla="*/ 138 h 306"/>
                <a:gd name="T86" fmla="*/ 218 w 718"/>
                <a:gd name="T87" fmla="*/ 138 h 306"/>
                <a:gd name="T88" fmla="*/ 212 w 718"/>
                <a:gd name="T89" fmla="*/ 138 h 306"/>
                <a:gd name="T90" fmla="*/ 206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485 w 2392"/>
                <a:gd name="T1" fmla="*/ 54 h 881"/>
                <a:gd name="T2" fmla="*/ 2437 w 2392"/>
                <a:gd name="T3" fmla="*/ 54 h 881"/>
                <a:gd name="T4" fmla="*/ 2389 w 2392"/>
                <a:gd name="T5" fmla="*/ 66 h 881"/>
                <a:gd name="T6" fmla="*/ 2245 w 2392"/>
                <a:gd name="T7" fmla="*/ 101 h 881"/>
                <a:gd name="T8" fmla="*/ 2180 w 2392"/>
                <a:gd name="T9" fmla="*/ 119 h 881"/>
                <a:gd name="T10" fmla="*/ 2070 w 2392"/>
                <a:gd name="T11" fmla="*/ 167 h 881"/>
                <a:gd name="T12" fmla="*/ 2042 w 2392"/>
                <a:gd name="T13" fmla="*/ 245 h 881"/>
                <a:gd name="T14" fmla="*/ 2049 w 2392"/>
                <a:gd name="T15" fmla="*/ 305 h 881"/>
                <a:gd name="T16" fmla="*/ 1951 w 2392"/>
                <a:gd name="T17" fmla="*/ 317 h 881"/>
                <a:gd name="T18" fmla="*/ 1779 w 2392"/>
                <a:gd name="T19" fmla="*/ 263 h 881"/>
                <a:gd name="T20" fmla="*/ 1671 w 2392"/>
                <a:gd name="T21" fmla="*/ 257 h 881"/>
                <a:gd name="T22" fmla="*/ 1559 w 2392"/>
                <a:gd name="T23" fmla="*/ 311 h 881"/>
                <a:gd name="T24" fmla="*/ 1491 w 2392"/>
                <a:gd name="T25" fmla="*/ 353 h 881"/>
                <a:gd name="T26" fmla="*/ 1461 w 2392"/>
                <a:gd name="T27" fmla="*/ 359 h 881"/>
                <a:gd name="T28" fmla="*/ 1342 w 2392"/>
                <a:gd name="T29" fmla="*/ 371 h 881"/>
                <a:gd name="T30" fmla="*/ 1288 w 2392"/>
                <a:gd name="T31" fmla="*/ 365 h 881"/>
                <a:gd name="T32" fmla="*/ 1181 w 2392"/>
                <a:gd name="T33" fmla="*/ 371 h 881"/>
                <a:gd name="T34" fmla="*/ 1055 w 2392"/>
                <a:gd name="T35" fmla="*/ 383 h 881"/>
                <a:gd name="T36" fmla="*/ 1017 w 2392"/>
                <a:gd name="T37" fmla="*/ 401 h 881"/>
                <a:gd name="T38" fmla="*/ 915 w 2392"/>
                <a:gd name="T39" fmla="*/ 419 h 881"/>
                <a:gd name="T40" fmla="*/ 874 w 2392"/>
                <a:gd name="T41" fmla="*/ 419 h 881"/>
                <a:gd name="T42" fmla="*/ 728 w 2392"/>
                <a:gd name="T43" fmla="*/ 437 h 881"/>
                <a:gd name="T44" fmla="*/ 662 w 2392"/>
                <a:gd name="T45" fmla="*/ 473 h 881"/>
                <a:gd name="T46" fmla="*/ 567 w 2392"/>
                <a:gd name="T47" fmla="*/ 467 h 881"/>
                <a:gd name="T48" fmla="*/ 477 w 2392"/>
                <a:gd name="T49" fmla="*/ 491 h 881"/>
                <a:gd name="T50" fmla="*/ 445 w 2392"/>
                <a:gd name="T51" fmla="*/ 539 h 881"/>
                <a:gd name="T52" fmla="*/ 379 w 2392"/>
                <a:gd name="T53" fmla="*/ 569 h 881"/>
                <a:gd name="T54" fmla="*/ 254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95 w 2392"/>
                <a:gd name="T65" fmla="*/ 653 h 881"/>
                <a:gd name="T66" fmla="*/ 537 w 2392"/>
                <a:gd name="T67" fmla="*/ 569 h 881"/>
                <a:gd name="T68" fmla="*/ 632 w 2392"/>
                <a:gd name="T69" fmla="*/ 521 h 881"/>
                <a:gd name="T70" fmla="*/ 710 w 2392"/>
                <a:gd name="T71" fmla="*/ 515 h 881"/>
                <a:gd name="T72" fmla="*/ 969 w 2392"/>
                <a:gd name="T73" fmla="*/ 461 h 881"/>
                <a:gd name="T74" fmla="*/ 1276 w 2392"/>
                <a:gd name="T75" fmla="*/ 425 h 881"/>
                <a:gd name="T76" fmla="*/ 1438 w 2392"/>
                <a:gd name="T77" fmla="*/ 461 h 881"/>
                <a:gd name="T78" fmla="*/ 1577 w 2392"/>
                <a:gd name="T79" fmla="*/ 533 h 881"/>
                <a:gd name="T80" fmla="*/ 1595 w 2392"/>
                <a:gd name="T81" fmla="*/ 617 h 881"/>
                <a:gd name="T82" fmla="*/ 1536 w 2392"/>
                <a:gd name="T83" fmla="*/ 653 h 881"/>
                <a:gd name="T84" fmla="*/ 1356 w 2392"/>
                <a:gd name="T85" fmla="*/ 701 h 881"/>
                <a:gd name="T86" fmla="*/ 1240 w 2392"/>
                <a:gd name="T87" fmla="*/ 755 h 881"/>
                <a:gd name="T88" fmla="*/ 1193 w 2392"/>
                <a:gd name="T89" fmla="*/ 809 h 881"/>
                <a:gd name="T90" fmla="*/ 1205 w 2392"/>
                <a:gd name="T91" fmla="*/ 869 h 881"/>
                <a:gd name="T92" fmla="*/ 1234 w 2392"/>
                <a:gd name="T93" fmla="*/ 881 h 881"/>
                <a:gd name="T94" fmla="*/ 1336 w 2392"/>
                <a:gd name="T95" fmla="*/ 869 h 881"/>
                <a:gd name="T96" fmla="*/ 1548 w 2392"/>
                <a:gd name="T97" fmla="*/ 857 h 881"/>
                <a:gd name="T98" fmla="*/ 1601 w 2392"/>
                <a:gd name="T99" fmla="*/ 851 h 881"/>
                <a:gd name="T100" fmla="*/ 1643 w 2392"/>
                <a:gd name="T101" fmla="*/ 833 h 881"/>
                <a:gd name="T102" fmla="*/ 1867 w 2392"/>
                <a:gd name="T103" fmla="*/ 743 h 881"/>
                <a:gd name="T104" fmla="*/ 2007 w 2392"/>
                <a:gd name="T105" fmla="*/ 689 h 881"/>
                <a:gd name="T106" fmla="*/ 2098 w 2392"/>
                <a:gd name="T107" fmla="*/ 581 h 881"/>
                <a:gd name="T108" fmla="*/ 2265 w 2392"/>
                <a:gd name="T109" fmla="*/ 389 h 881"/>
                <a:gd name="T110" fmla="*/ 2457 w 2392"/>
                <a:gd name="T111" fmla="*/ 269 h 881"/>
                <a:gd name="T112" fmla="*/ 2505 w 2392"/>
                <a:gd name="T113" fmla="*/ 239 h 881"/>
                <a:gd name="T114" fmla="*/ 2661 w 2392"/>
                <a:gd name="T115" fmla="*/ 0 h 881"/>
                <a:gd name="T116" fmla="*/ 2560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60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042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62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53263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53264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046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326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6AE37B-A684-4239-9B23-ECEE9262C123}" type="datetimeFigureOut">
              <a:rPr lang="ru-RU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5326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6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73ECCBBB-6510-4088-8AA1-EBE3E54F1A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1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89" r:id="rId1"/>
    <p:sldLayoutId id="2147485290" r:id="rId2"/>
    <p:sldLayoutId id="2147485291" r:id="rId3"/>
    <p:sldLayoutId id="2147485292" r:id="rId4"/>
    <p:sldLayoutId id="2147485293" r:id="rId5"/>
    <p:sldLayoutId id="2147485294" r:id="rId6"/>
    <p:sldLayoutId id="2147485295" r:id="rId7"/>
    <p:sldLayoutId id="2147485296" r:id="rId8"/>
    <p:sldLayoutId id="2147485297" r:id="rId9"/>
    <p:sldLayoutId id="2147485298" r:id="rId10"/>
    <p:sldLayoutId id="21474852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1416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70659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0661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62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63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64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65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66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67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68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69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70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71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72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73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74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75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76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77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78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79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80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81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82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83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84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70685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grpSp>
            <p:nvGrpSpPr>
              <p:cNvPr id="2083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70687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688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689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690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691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692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693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694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695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696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697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698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699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700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701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</p:grpSp>
          <p:grpSp>
            <p:nvGrpSpPr>
              <p:cNvPr id="2084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2103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313 w 305"/>
                    <a:gd name="T1" fmla="*/ 458 h 426"/>
                    <a:gd name="T2" fmla="*/ 337 w 305"/>
                    <a:gd name="T3" fmla="*/ 458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83 w 305"/>
                    <a:gd name="T9" fmla="*/ 458 h 426"/>
                    <a:gd name="T10" fmla="*/ 313 w 305"/>
                    <a:gd name="T11" fmla="*/ 458 h 426"/>
                    <a:gd name="T12" fmla="*/ 313 w 305"/>
                    <a:gd name="T13" fmla="*/ 458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04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518 h 486"/>
                    <a:gd name="T2" fmla="*/ 48 w 347"/>
                    <a:gd name="T3" fmla="*/ 518 h 486"/>
                    <a:gd name="T4" fmla="*/ 379 w 347"/>
                    <a:gd name="T5" fmla="*/ 72 h 486"/>
                    <a:gd name="T6" fmla="*/ 379 w 347"/>
                    <a:gd name="T7" fmla="*/ 0 h 486"/>
                    <a:gd name="T8" fmla="*/ 0 w 347"/>
                    <a:gd name="T9" fmla="*/ 518 h 486"/>
                    <a:gd name="T10" fmla="*/ 24 w 347"/>
                    <a:gd name="T11" fmla="*/ 518 h 486"/>
                    <a:gd name="T12" fmla="*/ 24 w 347"/>
                    <a:gd name="T13" fmla="*/ 518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085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70706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707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708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709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710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711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712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713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70714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+mn-cs"/>
                  </a:endParaRPr>
                </a:p>
              </p:txBody>
            </p:sp>
          </p:grpSp>
          <p:sp>
            <p:nvSpPr>
              <p:cNvPr id="70715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087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8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9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719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2091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2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3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072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70724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373EDC7-2138-46C0-9CF4-B3000E380F41}" type="datetimeFigureOut">
              <a:rPr lang="ru-RU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70725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726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2A7DCAC-27F4-428E-B899-85B52BD0BF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0727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20" r:id="rId1"/>
    <p:sldLayoutId id="2147485300" r:id="rId2"/>
    <p:sldLayoutId id="2147485301" r:id="rId3"/>
    <p:sldLayoutId id="2147485302" r:id="rId4"/>
    <p:sldLayoutId id="2147485303" r:id="rId5"/>
    <p:sldLayoutId id="2147485304" r:id="rId6"/>
    <p:sldLayoutId id="2147485305" r:id="rId7"/>
    <p:sldLayoutId id="2147485306" r:id="rId8"/>
    <p:sldLayoutId id="2147485307" r:id="rId9"/>
    <p:sldLayoutId id="2147485308" r:id="rId10"/>
    <p:sldLayoutId id="21474853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3080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ru-RU" altLang="ru-RU"/>
            </a:p>
          </p:txBody>
        </p:sp>
        <p:sp>
          <p:nvSpPr>
            <p:cNvPr id="3081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ru-RU" altLang="ru-RU"/>
            </a:p>
          </p:txBody>
        </p:sp>
        <p:sp>
          <p:nvSpPr>
            <p:cNvPr id="73733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ru-RU">
                <a:latin typeface="Arial" charset="0"/>
                <a:cs typeface="+mn-cs"/>
              </a:endParaRPr>
            </a:p>
          </p:txBody>
        </p:sp>
        <p:grpSp>
          <p:nvGrpSpPr>
            <p:cNvPr id="308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3095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3116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312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3132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240" y="323"/>
                      <a:ext cx="1234" cy="2560"/>
                    </a:xfrm>
                    <a:custGeom>
                      <a:avLst/>
                      <a:gdLst>
                        <a:gd name="T0" fmla="*/ 369 w 1231"/>
                        <a:gd name="T1" fmla="*/ 283 h 2560"/>
                        <a:gd name="T2" fmla="*/ 447 w 1231"/>
                        <a:gd name="T3" fmla="*/ 115 h 2560"/>
                        <a:gd name="T4" fmla="*/ 615 w 1231"/>
                        <a:gd name="T5" fmla="*/ 7 h 2560"/>
                        <a:gd name="T6" fmla="*/ 959 w 1231"/>
                        <a:gd name="T7" fmla="*/ 61 h 2560"/>
                        <a:gd name="T8" fmla="*/ 1147 w 1231"/>
                        <a:gd name="T9" fmla="*/ 349 h 2560"/>
                        <a:gd name="T10" fmla="*/ 1051 w 1231"/>
                        <a:gd name="T11" fmla="*/ 769 h 2560"/>
                        <a:gd name="T12" fmla="*/ 1007 w 1231"/>
                        <a:gd name="T13" fmla="*/ 943 h 2560"/>
                        <a:gd name="T14" fmla="*/ 1201 w 1231"/>
                        <a:gd name="T15" fmla="*/ 1075 h 2560"/>
                        <a:gd name="T16" fmla="*/ 1327 w 1231"/>
                        <a:gd name="T17" fmla="*/ 1525 h 2560"/>
                        <a:gd name="T18" fmla="*/ 1219 w 1231"/>
                        <a:gd name="T19" fmla="*/ 1969 h 2560"/>
                        <a:gd name="T20" fmla="*/ 971 w 1231"/>
                        <a:gd name="T21" fmla="*/ 2077 h 2560"/>
                        <a:gd name="T22" fmla="*/ 785 w 1231"/>
                        <a:gd name="T23" fmla="*/ 2059 h 2560"/>
                        <a:gd name="T24" fmla="*/ 719 w 1231"/>
                        <a:gd name="T25" fmla="*/ 2251 h 2560"/>
                        <a:gd name="T26" fmla="*/ 561 w 1231"/>
                        <a:gd name="T27" fmla="*/ 2527 h 2560"/>
                        <a:gd name="T28" fmla="*/ 243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91 w 1231"/>
                        <a:gd name="T37" fmla="*/ 1513 h 2560"/>
                        <a:gd name="T38" fmla="*/ 249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71 w 1231"/>
                        <a:gd name="T45" fmla="*/ 2431 h 2560"/>
                        <a:gd name="T46" fmla="*/ 638 w 1231"/>
                        <a:gd name="T47" fmla="*/ 2227 h 2560"/>
                        <a:gd name="T48" fmla="*/ 609 w 1231"/>
                        <a:gd name="T49" fmla="*/ 1807 h 2560"/>
                        <a:gd name="T50" fmla="*/ 525 w 1231"/>
                        <a:gd name="T51" fmla="*/ 1531 h 2560"/>
                        <a:gd name="T52" fmla="*/ 567 w 1231"/>
                        <a:gd name="T53" fmla="*/ 1459 h 2560"/>
                        <a:gd name="T54" fmla="*/ 689 w 1231"/>
                        <a:gd name="T55" fmla="*/ 1633 h 2560"/>
                        <a:gd name="T56" fmla="*/ 785 w 1231"/>
                        <a:gd name="T57" fmla="*/ 1933 h 2560"/>
                        <a:gd name="T58" fmla="*/ 1033 w 1231"/>
                        <a:gd name="T59" fmla="*/ 1963 h 2560"/>
                        <a:gd name="T60" fmla="*/ 1231 w 1231"/>
                        <a:gd name="T61" fmla="*/ 1687 h 2560"/>
                        <a:gd name="T62" fmla="*/ 1213 w 1231"/>
                        <a:gd name="T63" fmla="*/ 1273 h 2560"/>
                        <a:gd name="T64" fmla="*/ 947 w 1231"/>
                        <a:gd name="T65" fmla="*/ 1057 h 2560"/>
                        <a:gd name="T66" fmla="*/ 743 w 1231"/>
                        <a:gd name="T67" fmla="*/ 1129 h 2560"/>
                        <a:gd name="T68" fmla="*/ 609 w 1231"/>
                        <a:gd name="T69" fmla="*/ 1117 h 2560"/>
                        <a:gd name="T70" fmla="*/ 683 w 1231"/>
                        <a:gd name="T71" fmla="*/ 1033 h 2560"/>
                        <a:gd name="T72" fmla="*/ 875 w 1231"/>
                        <a:gd name="T73" fmla="*/ 937 h 2560"/>
                        <a:gd name="T74" fmla="*/ 1013 w 1231"/>
                        <a:gd name="T75" fmla="*/ 613 h 2560"/>
                        <a:gd name="T76" fmla="*/ 947 w 1231"/>
                        <a:gd name="T77" fmla="*/ 175 h 2560"/>
                        <a:gd name="T78" fmla="*/ 683 w 1231"/>
                        <a:gd name="T79" fmla="*/ 103 h 2560"/>
                        <a:gd name="T80" fmla="*/ 423 w 1231"/>
                        <a:gd name="T81" fmla="*/ 355 h 2560"/>
                        <a:gd name="T82" fmla="*/ 435 w 1231"/>
                        <a:gd name="T83" fmla="*/ 763 h 2560"/>
                        <a:gd name="T84" fmla="*/ 375 w 1231"/>
                        <a:gd name="T85" fmla="*/ 949 h 2560"/>
                        <a:gd name="T86" fmla="*/ 321 w 1231"/>
                        <a:gd name="T87" fmla="*/ 685 h 2560"/>
                        <a:gd name="T88" fmla="*/ 339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33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83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491 h 2071"/>
                        <a:gd name="T2" fmla="*/ 797 w 865"/>
                        <a:gd name="T3" fmla="*/ 318 h 2071"/>
                        <a:gd name="T4" fmla="*/ 863 w 865"/>
                        <a:gd name="T5" fmla="*/ 174 h 2071"/>
                        <a:gd name="T6" fmla="*/ 809 w 865"/>
                        <a:gd name="T7" fmla="*/ 186 h 2071"/>
                        <a:gd name="T8" fmla="*/ 749 w 865"/>
                        <a:gd name="T9" fmla="*/ 186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174 h 2071"/>
                        <a:gd name="T22" fmla="*/ 119 w 865"/>
                        <a:gd name="T23" fmla="*/ 372 h 2071"/>
                        <a:gd name="T24" fmla="*/ 131 w 865"/>
                        <a:gd name="T25" fmla="*/ 526 h 2071"/>
                        <a:gd name="T26" fmla="*/ 173 w 865"/>
                        <a:gd name="T27" fmla="*/ 718 h 2071"/>
                        <a:gd name="T28" fmla="*/ 197 w 865"/>
                        <a:gd name="T29" fmla="*/ 812 h 2071"/>
                        <a:gd name="T30" fmla="*/ 167 w 865"/>
                        <a:gd name="T31" fmla="*/ 890 h 2071"/>
                        <a:gd name="T32" fmla="*/ 65 w 865"/>
                        <a:gd name="T33" fmla="*/ 1028 h 2071"/>
                        <a:gd name="T34" fmla="*/ 17 w 865"/>
                        <a:gd name="T35" fmla="*/ 1179 h 2071"/>
                        <a:gd name="T36" fmla="*/ 5 w 865"/>
                        <a:gd name="T37" fmla="*/ 1422 h 2071"/>
                        <a:gd name="T38" fmla="*/ 47 w 865"/>
                        <a:gd name="T39" fmla="*/ 1588 h 2071"/>
                        <a:gd name="T40" fmla="*/ 131 w 865"/>
                        <a:gd name="T41" fmla="*/ 1738 h 2071"/>
                        <a:gd name="T42" fmla="*/ 299 w 865"/>
                        <a:gd name="T43" fmla="*/ 1813 h 2071"/>
                        <a:gd name="T44" fmla="*/ 425 w 865"/>
                        <a:gd name="T45" fmla="*/ 1808 h 2071"/>
                        <a:gd name="T46" fmla="*/ 467 w 865"/>
                        <a:gd name="T47" fmla="*/ 1818 h 2071"/>
                        <a:gd name="T48" fmla="*/ 497 w 865"/>
                        <a:gd name="T49" fmla="*/ 1878 h 2071"/>
                        <a:gd name="T50" fmla="*/ 497 w 865"/>
                        <a:gd name="T51" fmla="*/ 1793 h 2071"/>
                        <a:gd name="T52" fmla="*/ 557 w 865"/>
                        <a:gd name="T53" fmla="*/ 1618 h 2071"/>
                        <a:gd name="T54" fmla="*/ 617 w 865"/>
                        <a:gd name="T55" fmla="*/ 1509 h 2071"/>
                        <a:gd name="T56" fmla="*/ 581 w 865"/>
                        <a:gd name="T57" fmla="*/ 1542 h 2071"/>
                        <a:gd name="T58" fmla="*/ 515 w 865"/>
                        <a:gd name="T59" fmla="*/ 1660 h 2071"/>
                        <a:gd name="T60" fmla="*/ 407 w 865"/>
                        <a:gd name="T61" fmla="*/ 1743 h 2071"/>
                        <a:gd name="T62" fmla="*/ 269 w 865"/>
                        <a:gd name="T63" fmla="*/ 1738 h 2071"/>
                        <a:gd name="T64" fmla="*/ 179 w 865"/>
                        <a:gd name="T65" fmla="*/ 1654 h 2071"/>
                        <a:gd name="T66" fmla="*/ 113 w 865"/>
                        <a:gd name="T67" fmla="*/ 1494 h 2071"/>
                        <a:gd name="T68" fmla="*/ 107 w 865"/>
                        <a:gd name="T69" fmla="*/ 1266 h 2071"/>
                        <a:gd name="T70" fmla="*/ 137 w 865"/>
                        <a:gd name="T71" fmla="*/ 1094 h 2071"/>
                        <a:gd name="T72" fmla="*/ 203 w 865"/>
                        <a:gd name="T73" fmla="*/ 974 h 2071"/>
                        <a:gd name="T74" fmla="*/ 323 w 865"/>
                        <a:gd name="T75" fmla="*/ 926 h 2071"/>
                        <a:gd name="T76" fmla="*/ 509 w 865"/>
                        <a:gd name="T77" fmla="*/ 980 h 2071"/>
                        <a:gd name="T78" fmla="*/ 611 w 865"/>
                        <a:gd name="T79" fmla="*/ 1028 h 2071"/>
                        <a:gd name="T80" fmla="*/ 665 w 865"/>
                        <a:gd name="T81" fmla="*/ 1004 h 2071"/>
                        <a:gd name="T82" fmla="*/ 659 w 865"/>
                        <a:gd name="T83" fmla="*/ 950 h 2071"/>
                        <a:gd name="T84" fmla="*/ 611 w 865"/>
                        <a:gd name="T85" fmla="*/ 908 h 2071"/>
                        <a:gd name="T86" fmla="*/ 497 w 865"/>
                        <a:gd name="T87" fmla="*/ 884 h 2071"/>
                        <a:gd name="T88" fmla="*/ 323 w 865"/>
                        <a:gd name="T89" fmla="*/ 820 h 2071"/>
                        <a:gd name="T90" fmla="*/ 233 w 865"/>
                        <a:gd name="T91" fmla="*/ 616 h 2071"/>
                        <a:gd name="T92" fmla="*/ 209 w 865"/>
                        <a:gd name="T93" fmla="*/ 384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58 h 2071"/>
                        <a:gd name="T102" fmla="*/ 737 w 865"/>
                        <a:gd name="T103" fmla="*/ 396 h 2071"/>
                        <a:gd name="T104" fmla="*/ 773 w 865"/>
                        <a:gd name="T105" fmla="*/ 538 h 2071"/>
                        <a:gd name="T106" fmla="*/ 809 w 865"/>
                        <a:gd name="T107" fmla="*/ 520 h 2071"/>
                        <a:gd name="T108" fmla="*/ 785 w 865"/>
                        <a:gd name="T109" fmla="*/ 491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312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/>
                  </a:p>
                </p:txBody>
              </p:sp>
              <p:sp>
                <p:nvSpPr>
                  <p:cNvPr id="3127" name="Freeform 13"/>
                  <p:cNvSpPr>
                    <a:spLocks/>
                  </p:cNvSpPr>
                  <p:nvPr/>
                </p:nvSpPr>
                <p:spPr bwMode="auto">
                  <a:xfrm>
                    <a:off x="2726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579 h 521"/>
                      <a:gd name="T2" fmla="*/ 27 w 266"/>
                      <a:gd name="T3" fmla="*/ 337 h 521"/>
                      <a:gd name="T4" fmla="*/ 73 w 266"/>
                      <a:gd name="T5" fmla="*/ 45 h 521"/>
                      <a:gd name="T6" fmla="*/ 113 w 266"/>
                      <a:gd name="T7" fmla="*/ 3 h 521"/>
                      <a:gd name="T8" fmla="*/ 148 w 266"/>
                      <a:gd name="T9" fmla="*/ 39 h 521"/>
                      <a:gd name="T10" fmla="*/ 160 w 266"/>
                      <a:gd name="T11" fmla="*/ 161 h 521"/>
                      <a:gd name="T12" fmla="*/ 129 w 266"/>
                      <a:gd name="T13" fmla="*/ 337 h 521"/>
                      <a:gd name="T14" fmla="*/ 70 w 266"/>
                      <a:gd name="T15" fmla="*/ 573 h 521"/>
                      <a:gd name="T16" fmla="*/ 33 w 266"/>
                      <a:gd name="T17" fmla="*/ 597 h 521"/>
                      <a:gd name="T18" fmla="*/ 3 w 266"/>
                      <a:gd name="T19" fmla="*/ 579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28" name="Freeform 14"/>
                  <p:cNvSpPr>
                    <a:spLocks/>
                  </p:cNvSpPr>
                  <p:nvPr/>
                </p:nvSpPr>
                <p:spPr bwMode="auto">
                  <a:xfrm>
                    <a:off x="2794" y="1588"/>
                    <a:ext cx="398" cy="349"/>
                  </a:xfrm>
                  <a:custGeom>
                    <a:avLst/>
                    <a:gdLst>
                      <a:gd name="T0" fmla="*/ 164 w 392"/>
                      <a:gd name="T1" fmla="*/ 462 h 340"/>
                      <a:gd name="T2" fmla="*/ 16 w 392"/>
                      <a:gd name="T3" fmla="*/ 199 h 340"/>
                      <a:gd name="T4" fmla="*/ 4 w 392"/>
                      <a:gd name="T5" fmla="*/ 98 h 340"/>
                      <a:gd name="T6" fmla="*/ 28 w 392"/>
                      <a:gd name="T7" fmla="*/ 3 h 340"/>
                      <a:gd name="T8" fmla="*/ 209 w 392"/>
                      <a:gd name="T9" fmla="*/ 61 h 340"/>
                      <a:gd name="T10" fmla="*/ 406 w 392"/>
                      <a:gd name="T11" fmla="*/ 170 h 340"/>
                      <a:gd name="T12" fmla="*/ 593 w 392"/>
                      <a:gd name="T13" fmla="*/ 365 h 340"/>
                      <a:gd name="T14" fmla="*/ 629 w 392"/>
                      <a:gd name="T15" fmla="*/ 629 h 340"/>
                      <a:gd name="T16" fmla="*/ 552 w 392"/>
                      <a:gd name="T17" fmla="*/ 767 h 340"/>
                      <a:gd name="T18" fmla="*/ 397 w 392"/>
                      <a:gd name="T19" fmla="*/ 727 h 340"/>
                      <a:gd name="T20" fmla="*/ 164 w 392"/>
                      <a:gd name="T21" fmla="*/ 462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29" name="Freeform 15"/>
                  <p:cNvSpPr>
                    <a:spLocks/>
                  </p:cNvSpPr>
                  <p:nvPr/>
                </p:nvSpPr>
                <p:spPr bwMode="auto">
                  <a:xfrm>
                    <a:off x="2541" y="1923"/>
                    <a:ext cx="146" cy="567"/>
                  </a:xfrm>
                  <a:custGeom>
                    <a:avLst/>
                    <a:gdLst>
                      <a:gd name="T0" fmla="*/ 15 w 151"/>
                      <a:gd name="T1" fmla="*/ 275 h 558"/>
                      <a:gd name="T2" fmla="*/ 15 w 151"/>
                      <a:gd name="T3" fmla="*/ 71 h 558"/>
                      <a:gd name="T4" fmla="*/ 23 w 151"/>
                      <a:gd name="T5" fmla="*/ 3 h 558"/>
                      <a:gd name="T6" fmla="*/ 38 w 151"/>
                      <a:gd name="T7" fmla="*/ 27 h 558"/>
                      <a:gd name="T8" fmla="*/ 47 w 151"/>
                      <a:gd name="T9" fmla="*/ 275 h 558"/>
                      <a:gd name="T10" fmla="*/ 49 w 151"/>
                      <a:gd name="T11" fmla="*/ 707 h 558"/>
                      <a:gd name="T12" fmla="*/ 35 w 151"/>
                      <a:gd name="T13" fmla="*/ 904 h 558"/>
                      <a:gd name="T14" fmla="*/ 15 w 151"/>
                      <a:gd name="T15" fmla="*/ 857 h 558"/>
                      <a:gd name="T16" fmla="*/ 0 w 151"/>
                      <a:gd name="T17" fmla="*/ 524 h 558"/>
                      <a:gd name="T18" fmla="*/ 15 w 151"/>
                      <a:gd name="T19" fmla="*/ 27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30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43 w 392"/>
                      <a:gd name="T1" fmla="*/ 29 h 253"/>
                      <a:gd name="T2" fmla="*/ 243 w 392"/>
                      <a:gd name="T3" fmla="*/ 19 h 253"/>
                      <a:gd name="T4" fmla="*/ 289 w 392"/>
                      <a:gd name="T5" fmla="*/ 7 h 253"/>
                      <a:gd name="T6" fmla="*/ 301 w 392"/>
                      <a:gd name="T7" fmla="*/ 29 h 253"/>
                      <a:gd name="T8" fmla="*/ 261 w 392"/>
                      <a:gd name="T9" fmla="*/ 61 h 253"/>
                      <a:gd name="T10" fmla="*/ 161 w 392"/>
                      <a:gd name="T11" fmla="*/ 103 h 253"/>
                      <a:gd name="T12" fmla="*/ 37 w 392"/>
                      <a:gd name="T13" fmla="*/ 115 h 253"/>
                      <a:gd name="T14" fmla="*/ 1 w 392"/>
                      <a:gd name="T15" fmla="*/ 89 h 253"/>
                      <a:gd name="T16" fmla="*/ 43 w 392"/>
                      <a:gd name="T17" fmla="*/ 55 h 253"/>
                      <a:gd name="T18" fmla="*/ 143 w 392"/>
                      <a:gd name="T19" fmla="*/ 29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3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42 w 238"/>
                      <a:gd name="T1" fmla="*/ 139 h 386"/>
                      <a:gd name="T2" fmla="*/ 23 w 238"/>
                      <a:gd name="T3" fmla="*/ 100 h 386"/>
                      <a:gd name="T4" fmla="*/ 0 w 238"/>
                      <a:gd name="T5" fmla="*/ 52 h 386"/>
                      <a:gd name="T6" fmla="*/ 23 w 238"/>
                      <a:gd name="T7" fmla="*/ 12 h 386"/>
                      <a:gd name="T8" fmla="*/ 63 w 238"/>
                      <a:gd name="T9" fmla="*/ 24 h 386"/>
                      <a:gd name="T10" fmla="*/ 93 w 238"/>
                      <a:gd name="T11" fmla="*/ 68 h 386"/>
                      <a:gd name="T12" fmla="*/ 118 w 238"/>
                      <a:gd name="T13" fmla="*/ 157 h 386"/>
                      <a:gd name="T14" fmla="*/ 105 w 238"/>
                      <a:gd name="T15" fmla="*/ 194 h 386"/>
                      <a:gd name="T16" fmla="*/ 87 w 238"/>
                      <a:gd name="T17" fmla="*/ 182 h 386"/>
                      <a:gd name="T18" fmla="*/ 42 w 238"/>
                      <a:gd name="T19" fmla="*/ 139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3117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8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9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20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21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22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23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24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09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309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9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9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3084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75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73776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3087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8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9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0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81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3092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ru-RU" altLang="ru-RU"/>
            </a:p>
          </p:txBody>
        </p:sp>
        <p:sp>
          <p:nvSpPr>
            <p:cNvPr id="73783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3094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sp>
        <p:nvSpPr>
          <p:cNvPr id="3075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6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73787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2663A4-6FD4-4F1F-A414-99A68D327C13}" type="datetimeFigureOut">
              <a:rPr lang="ru-RU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73788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89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003D6A28-5E65-4896-A8F2-A1DEA789C2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1" r:id="rId1"/>
    <p:sldLayoutId id="2147485310" r:id="rId2"/>
    <p:sldLayoutId id="2147485311" r:id="rId3"/>
    <p:sldLayoutId id="2147485312" r:id="rId4"/>
    <p:sldLayoutId id="2147485313" r:id="rId5"/>
    <p:sldLayoutId id="2147485314" r:id="rId6"/>
    <p:sldLayoutId id="2147485315" r:id="rId7"/>
    <p:sldLayoutId id="2147485316" r:id="rId8"/>
    <p:sldLayoutId id="2147485317" r:id="rId9"/>
    <p:sldLayoutId id="2147485318" r:id="rId10"/>
    <p:sldLayoutId id="21474853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23850" y="549275"/>
            <a:ext cx="828040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200" b="1" i="1" dirty="0">
                <a:solidFill>
                  <a:srgbClr val="C00000"/>
                </a:solidFill>
                <a:latin typeface="Arial" panose="020B0604020202020204" pitchFamily="34" charset="0"/>
              </a:rPr>
              <a:t>Исполнение бюджета </a:t>
            </a:r>
            <a:r>
              <a:rPr lang="ru-RU" altLang="ru-RU" b="1" i="1" dirty="0">
                <a:solidFill>
                  <a:srgbClr val="C00000"/>
                </a:solidFill>
                <a:latin typeface="Arial" panose="020B0604020202020204" pitchFamily="34" charset="0"/>
              </a:rPr>
              <a:t>Кавалерского сельского поселения Егорлыкского района</a:t>
            </a:r>
            <a:r>
              <a:rPr lang="ru-RU" altLang="ru-RU" sz="4200" b="1" i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endParaRPr lang="ru-RU" altLang="ru-RU" sz="4200" b="1" i="1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2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за 2024 </a:t>
            </a:r>
            <a:r>
              <a:rPr lang="ru-RU" altLang="ru-RU" sz="4200" b="1" i="1" dirty="0">
                <a:solidFill>
                  <a:srgbClr val="C00000"/>
                </a:solidFill>
                <a:latin typeface="Arial" panose="020B0604020202020204" pitchFamily="34" charset="0"/>
              </a:rPr>
              <a:t>год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9882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420587"/>
              </p:ext>
            </p:extLst>
          </p:nvPr>
        </p:nvGraphicFramePr>
        <p:xfrm>
          <a:off x="519113" y="1463675"/>
          <a:ext cx="8250237" cy="508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dirty="0" smtClean="0"/>
              <a:t>СТРУКТУРА СОБСТВЕННЫХ ДОХОДОВ БЮДЖЕТА КАВАЛЕРСКОГО СЕЛЬСКОГО ПОСЕЛЕНИЯ ЕГОРЛЫКСКОГО РАЙОНА В 2024 ГОДУ</a:t>
            </a:r>
          </a:p>
        </p:txBody>
      </p:sp>
    </p:spTree>
    <p:extLst>
      <p:ext uri="{BB962C8B-B14F-4D97-AF65-F5344CB8AC3E}">
        <p14:creationId xmlns:p14="http://schemas.microsoft.com/office/powerpoint/2010/main" val="232025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822690"/>
              </p:ext>
            </p:extLst>
          </p:nvPr>
        </p:nvGraphicFramePr>
        <p:xfrm>
          <a:off x="306388" y="1176338"/>
          <a:ext cx="8531225" cy="548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6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332657"/>
            <a:ext cx="7993062" cy="864096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16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Динамика расходов бюджета Кавалерского сельского поселения</a:t>
            </a:r>
            <a:r>
              <a:rPr lang="ru-RU" sz="16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6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Егорлыкского района</a:t>
            </a:r>
            <a:br>
              <a:rPr lang="ru-RU" sz="16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				(</a:t>
            </a:r>
            <a:r>
              <a:rPr lang="ru-RU" sz="15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тыс.рублей</a:t>
            </a:r>
            <a:r>
              <a:rPr lang="en-US" sz="15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1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kHorz">
          <a:fgClr>
            <a:schemeClr val="bg2"/>
          </a:fgClr>
          <a:bgClr>
            <a:srgbClr val="006E6B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3200" dirty="0">
                <a:solidFill>
                  <a:schemeClr val="tx2">
                    <a:lumMod val="10000"/>
                  </a:schemeClr>
                </a:solidFill>
              </a:rPr>
              <a:t>Структура расходов бюджета Кавалерского сельского поселения в </a:t>
            </a:r>
            <a:r>
              <a:rPr lang="ru-RU" altLang="ru-RU" sz="3200" dirty="0" smtClean="0">
                <a:solidFill>
                  <a:schemeClr val="tx2">
                    <a:lumMod val="10000"/>
                  </a:schemeClr>
                </a:solidFill>
              </a:rPr>
              <a:t>2024 </a:t>
            </a:r>
            <a:r>
              <a:rPr lang="ru-RU" altLang="ru-RU" sz="3200" dirty="0">
                <a:solidFill>
                  <a:schemeClr val="tx2">
                    <a:lumMod val="10000"/>
                  </a:schemeClr>
                </a:solidFill>
              </a:rPr>
              <a:t>году</a:t>
            </a:r>
          </a:p>
        </p:txBody>
      </p:sp>
      <p:graphicFrame>
        <p:nvGraphicFramePr>
          <p:cNvPr id="2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195367"/>
              </p:ext>
            </p:extLst>
          </p:nvPr>
        </p:nvGraphicFramePr>
        <p:xfrm>
          <a:off x="374650" y="1392238"/>
          <a:ext cx="8467725" cy="501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174038" cy="1143000"/>
          </a:xfrm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rgbClr val="FF0000"/>
                </a:solidFill>
              </a:rPr>
              <a:t>Динамика расходов бюджета Кавалерского сельского поселения Егорлыкского района на культуру</a:t>
            </a:r>
            <a:r>
              <a:rPr lang="ru-RU" altLang="ru-RU" sz="1200">
                <a:solidFill>
                  <a:schemeClr val="accent2"/>
                </a:solidFill>
              </a:rPr>
              <a:t/>
            </a:r>
            <a:br>
              <a:rPr lang="ru-RU" altLang="ru-RU" sz="1200">
                <a:solidFill>
                  <a:schemeClr val="accent2"/>
                </a:solidFill>
              </a:rPr>
            </a:br>
            <a:r>
              <a:rPr lang="en-US" altLang="ru-RU" sz="1200">
                <a:solidFill>
                  <a:schemeClr val="accent2"/>
                </a:solidFill>
              </a:rPr>
              <a:t>							</a:t>
            </a:r>
            <a:r>
              <a:rPr lang="ru-RU" altLang="ru-RU" sz="1200">
                <a:solidFill>
                  <a:schemeClr val="accent2"/>
                </a:solidFill>
              </a:rPr>
              <a:t>(тыс. рублей)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896982"/>
              </p:ext>
            </p:extLst>
          </p:nvPr>
        </p:nvGraphicFramePr>
        <p:xfrm>
          <a:off x="374650" y="1535113"/>
          <a:ext cx="8528050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Иные межбюджетные трансферты, перечисляемые из бюджета Кавалерского сельского поселения Егорлыкского района бюджету муниципального района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en-US" sz="2000" dirty="0"/>
              <a:t>	</a:t>
            </a:r>
            <a:r>
              <a:rPr lang="en-US" sz="1300" dirty="0"/>
              <a:t>	</a:t>
            </a:r>
            <a:r>
              <a:rPr lang="ru-RU" sz="1300" dirty="0"/>
              <a:t>                                                                 </a:t>
            </a:r>
            <a:r>
              <a:rPr lang="ru-RU" sz="1300" dirty="0">
                <a:solidFill>
                  <a:srgbClr val="002060"/>
                </a:solidFill>
              </a:rPr>
              <a:t>(тыс. рублей)</a:t>
            </a:r>
            <a:br>
              <a:rPr lang="ru-RU" sz="1300" dirty="0">
                <a:solidFill>
                  <a:srgbClr val="002060"/>
                </a:solidFill>
              </a:rPr>
            </a:br>
            <a:endParaRPr lang="ru-RU" sz="1300" dirty="0">
              <a:solidFill>
                <a:srgbClr val="002060"/>
              </a:solidFill>
            </a:endParaRP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1844563258"/>
              </p:ext>
            </p:extLst>
          </p:nvPr>
        </p:nvGraphicFramePr>
        <p:xfrm>
          <a:off x="374650" y="1319213"/>
          <a:ext cx="8539163" cy="529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620485"/>
              </p:ext>
            </p:extLst>
          </p:nvPr>
        </p:nvGraphicFramePr>
        <p:xfrm>
          <a:off x="538163" y="1557338"/>
          <a:ext cx="8143875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/>
              <a:t>Расходы Кавалерского сельского поселения в </a:t>
            </a:r>
            <a:r>
              <a:rPr lang="ru-RU" altLang="ru-RU" sz="2800" dirty="0" smtClean="0"/>
              <a:t>2024 </a:t>
            </a:r>
            <a:r>
              <a:rPr lang="ru-RU" altLang="ru-RU" sz="2800" dirty="0"/>
              <a:t>году в разрезе муниципальных программ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41416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388529"/>
              </p:ext>
            </p:extLst>
          </p:nvPr>
        </p:nvGraphicFramePr>
        <p:xfrm>
          <a:off x="538163" y="1557338"/>
          <a:ext cx="8143875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Расходы Кавалерского сельского поселения в 2024 году в разрезе муниципальных программ и непрограммным направлениям деятельности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2476278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491088"/>
              </p:ext>
            </p:extLst>
          </p:nvPr>
        </p:nvGraphicFramePr>
        <p:xfrm>
          <a:off x="779063" y="2204864"/>
          <a:ext cx="8394700" cy="496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" name="Диаграмма" r:id="rId4" imgW="8639122" imgH="4352940" progId="MSGraph.Chart.8">
                  <p:embed followColorScheme="full"/>
                </p:oleObj>
              </mc:Choice>
              <mc:Fallback>
                <p:oleObj name="Диаграмма" r:id="rId4" imgW="8639122" imgH="435294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063" y="2204864"/>
                        <a:ext cx="8394700" cy="49685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4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260649"/>
            <a:ext cx="7920880" cy="144016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FFFF00"/>
                </a:solidFill>
              </a:rPr>
              <a:t>Расходы бюджета Кавалерского сельского поселения Егорлыкского района</a:t>
            </a:r>
            <a:r>
              <a:rPr lang="ru-RU" altLang="ru-RU" sz="2400" dirty="0">
                <a:solidFill>
                  <a:srgbClr val="FFFF00"/>
                </a:solidFill>
              </a:rPr>
              <a:t> </a:t>
            </a:r>
            <a:r>
              <a:rPr lang="ru-RU" altLang="ru-RU" sz="2400" b="1" dirty="0">
                <a:solidFill>
                  <a:srgbClr val="FFFF00"/>
                </a:solidFill>
              </a:rPr>
              <a:t>на </a:t>
            </a:r>
            <a:r>
              <a:rPr lang="ru-RU" altLang="ru-RU" sz="2400" b="1" dirty="0" err="1">
                <a:solidFill>
                  <a:srgbClr val="FFFF00"/>
                </a:solidFill>
              </a:rPr>
              <a:t>жилищно</a:t>
            </a:r>
            <a:r>
              <a:rPr lang="ru-RU" altLang="ru-RU" sz="2400" b="1" dirty="0">
                <a:solidFill>
                  <a:srgbClr val="FFFF00"/>
                </a:solidFill>
              </a:rPr>
              <a:t> – коммунальное хозяйство</a:t>
            </a:r>
            <a:r>
              <a:rPr lang="en-US" altLang="ru-RU" sz="2100" b="1" dirty="0">
                <a:solidFill>
                  <a:srgbClr val="FFFF00"/>
                </a:solidFill>
              </a:rPr>
              <a:t/>
            </a:r>
            <a:br>
              <a:rPr lang="en-US" altLang="ru-RU" sz="2100" b="1" dirty="0">
                <a:solidFill>
                  <a:srgbClr val="FFFF00"/>
                </a:solidFill>
              </a:rPr>
            </a:br>
            <a:r>
              <a:rPr lang="en-US" altLang="ru-RU" sz="1000" b="1" dirty="0"/>
              <a:t>	</a:t>
            </a:r>
            <a:r>
              <a:rPr lang="en-US" altLang="ru-RU" sz="1000" dirty="0"/>
              <a:t>						</a:t>
            </a:r>
            <a:r>
              <a:rPr lang="ru-RU" altLang="ru-RU" sz="1000" b="1" dirty="0">
                <a:solidFill>
                  <a:srgbClr val="002060"/>
                </a:solidFill>
              </a:rPr>
              <a:t>(тыс. рублей)</a:t>
            </a:r>
            <a:r>
              <a:rPr lang="ru-RU" altLang="ru-RU" sz="1000" dirty="0">
                <a:solidFill>
                  <a:srgbClr val="002060"/>
                </a:solidFill>
              </a:rPr>
              <a:t/>
            </a:r>
            <a:br>
              <a:rPr lang="ru-RU" altLang="ru-RU" sz="1000" dirty="0">
                <a:solidFill>
                  <a:srgbClr val="002060"/>
                </a:solidFill>
              </a:rPr>
            </a:br>
            <a:endParaRPr lang="ru-RU" altLang="ru-RU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1976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23850" y="549275"/>
            <a:ext cx="828040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4200" b="1" i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99365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534400" y="6400800"/>
            <a:ext cx="457200" cy="3651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F328B662-DAE2-4773-9533-418A48872C51}" type="slidenum">
              <a:rPr lang="en-US" altLang="ru-RU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</a:rPr>
              <a:pPr algn="r" eaLnBrk="1" hangingPunct="1">
                <a:defRPr/>
              </a:pPr>
              <a:t>3</a:t>
            </a:fld>
            <a:endParaRPr lang="en-US" altLang="ru-RU" b="1">
              <a:effectLst>
                <a:outerShdw blurRad="38100" dist="38100" dir="2700000" algn="tl">
                  <a:srgbClr val="000000"/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0" y="158750"/>
            <a:ext cx="9144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400" kern="0" dirty="0">
                <a:latin typeface="+mj-lt"/>
                <a:ea typeface="+mj-ea"/>
                <a:cs typeface="+mj-cs"/>
              </a:rPr>
              <a:t>Основные показатели исполнения бюджета за </a:t>
            </a:r>
            <a:r>
              <a:rPr lang="ru-RU" sz="2400" kern="0" dirty="0" smtClean="0">
                <a:latin typeface="+mj-lt"/>
                <a:ea typeface="+mj-ea"/>
                <a:cs typeface="+mj-cs"/>
              </a:rPr>
              <a:t>2024 </a:t>
            </a:r>
            <a:r>
              <a:rPr lang="ru-RU" sz="2400" kern="0" dirty="0">
                <a:latin typeface="+mj-lt"/>
                <a:ea typeface="+mj-ea"/>
                <a:cs typeface="+mj-cs"/>
              </a:rPr>
              <a:t>год</a:t>
            </a:r>
          </a:p>
        </p:txBody>
      </p:sp>
      <p:graphicFrame>
        <p:nvGraphicFramePr>
          <p:cNvPr id="23608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532369"/>
              </p:ext>
            </p:extLst>
          </p:nvPr>
        </p:nvGraphicFramePr>
        <p:xfrm>
          <a:off x="0" y="838200"/>
          <a:ext cx="9144000" cy="2762251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833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Доходная часть бюджета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8392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554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Утвержденный план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за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833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доходов, всего: 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39674,6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39686,1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100,03%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170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т.ч. налоговые и неналоговые поступления 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10547,6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10559,3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100,11%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833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т.ч. безвозмездные поступления </a:t>
                      </a: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29127,0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29126,8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2" marB="72002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6382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846309"/>
              </p:ext>
            </p:extLst>
          </p:nvPr>
        </p:nvGraphicFramePr>
        <p:xfrm>
          <a:off x="107950" y="3716338"/>
          <a:ext cx="8929688" cy="2663825"/>
        </p:xfrm>
        <a:graphic>
          <a:graphicData uri="http://schemas.openxmlformats.org/drawingml/2006/table">
            <a:tbl>
              <a:tblPr/>
              <a:tblGrid>
                <a:gridCol w="35408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01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15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71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950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Расходная часть бюджета</a:t>
                      </a:r>
                    </a:p>
                  </a:txBody>
                  <a:tcPr marL="72006" marR="72006" marT="71987" marB="7198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31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</a:p>
                  </a:txBody>
                  <a:tcPr marL="72006" marR="72006" marT="71987" marB="7198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Утвержденный план на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72006" marR="72006" marT="71987" marB="7198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за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72006" marR="72006" marT="71987" marB="7198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72006" marR="72006" marT="71987" marB="7198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62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Общий объём расходов, всего</a:t>
                      </a:r>
                    </a:p>
                  </a:txBody>
                  <a:tcPr marL="72006" marR="72006" marT="71987" marB="7198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37693,8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6" marR="72006" marT="71987" marB="7198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37504,0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6" marR="72006" marT="71987" marB="7198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99,5%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6" marR="72006" marT="71987" marB="7198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757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Дефицит (-), профицит(+)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6" marR="72006" marT="71987" marB="7198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1980,8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6" marR="72006" marT="71987" marB="7198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2182,1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6" marR="72006" marT="71987" marB="7198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6" marR="72006" marT="71987" marB="7198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3"/>
          <p:cNvSpPr txBox="1">
            <a:spLocks noGrp="1"/>
          </p:cNvSpPr>
          <p:nvPr/>
        </p:nvSpPr>
        <p:spPr bwMode="auto"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649CB06-D70B-46C9-9F80-36D32047D772}" type="slidenum">
              <a:rPr lang="en-US" altLang="ru-RU" sz="1200">
                <a:solidFill>
                  <a:srgbClr val="2CB3B3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ru-RU" sz="1200">
              <a:solidFill>
                <a:srgbClr val="2CB3B3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7441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373498"/>
              </p:ext>
            </p:extLst>
          </p:nvPr>
        </p:nvGraphicFramePr>
        <p:xfrm>
          <a:off x="0" y="0"/>
          <a:ext cx="9144000" cy="6264277"/>
        </p:xfrm>
        <a:graphic>
          <a:graphicData uri="http://schemas.openxmlformats.org/drawingml/2006/table">
            <a:tbl>
              <a:tblPr/>
              <a:tblGrid>
                <a:gridCol w="7467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1764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Основные показатели, характеризующие исполнение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бюджета Кавалерского сельского поселения Егорлыкского района  в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8392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46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Сумма, (тыс. рублей)</a:t>
                      </a: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270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доходов бюджета Кавалерского сельского поселения Егорлыкского района в расчете на 1 жителя</a:t>
                      </a: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19,182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270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расходов бюджета Кавалерского сельского поселения Егорлыкского района в расчете на 1 жителя</a:t>
                      </a: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18,127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764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расходов  на  жилищно-коммунального хозяйства в расчете на 1 жителя</a:t>
                      </a: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13,120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37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расходов на национальную оборону в расчете на 1 жителя</a:t>
                      </a: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0,175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37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расходов на социальную политику в расчете на 1 жителя</a:t>
                      </a: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0,111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37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расходов на культуру  в расчете на 1 жителя</a:t>
                      </a: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1,518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1764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расходов на содержание органов местного самоуправления в расчете на 1 жителя</a:t>
                      </a: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3,203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7" marB="72007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3838" y="354013"/>
            <a:ext cx="7340600" cy="73818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300" dirty="0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доходов </a:t>
            </a:r>
            <a:br>
              <a:rPr lang="ru-RU" sz="2300" dirty="0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300" dirty="0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бюджета Кавалерского сельского поселения Егорлыкского  района</a:t>
            </a:r>
            <a:br>
              <a:rPr lang="ru-RU" sz="2300" dirty="0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300" dirty="0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						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тыс. рублей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ru-RU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640912"/>
              </p:ext>
            </p:extLst>
          </p:nvPr>
        </p:nvGraphicFramePr>
        <p:xfrm>
          <a:off x="628650" y="1574800"/>
          <a:ext cx="6996113" cy="4751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76EC73-E155-48D7-A8D3-9D066F112642}" type="slidenum">
              <a:rPr lang="ru-RU" altLang="ru-RU" sz="10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000"/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714375" y="785813"/>
            <a:ext cx="73580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</a:t>
            </a:r>
            <a:b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Кавалерского сельского поселения</a:t>
            </a:r>
            <a:endParaRPr lang="ru-RU" altLang="ru-RU" sz="2400"/>
          </a:p>
        </p:txBody>
      </p:sp>
      <p:sp>
        <p:nvSpPr>
          <p:cNvPr id="6" name="Прямоугольник 5"/>
          <p:cNvSpPr/>
          <p:nvPr/>
        </p:nvSpPr>
        <p:spPr>
          <a:xfrm>
            <a:off x="628650" y="1835150"/>
            <a:ext cx="7872413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" eaLnBrk="1" hangingPunct="1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бюджета Кавалерского сельского поселения состоят из следующих поступлений:</a:t>
            </a:r>
          </a:p>
          <a:p>
            <a:pPr eaLnBrk="1" hangingPunct="1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</a:p>
          <a:p>
            <a:pPr eaLnBrk="1" hangingPunct="1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 (единый сельскохозяйственный налог) </a:t>
            </a:r>
          </a:p>
          <a:p>
            <a:pPr eaLnBrk="1" hangingPunct="1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 (налог на имущество физических лиц, земельный налог)</a:t>
            </a:r>
          </a:p>
          <a:p>
            <a:pPr eaLnBrk="1" hangingPunct="1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4500563"/>
            <a:ext cx="1643063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3" y="4500563"/>
            <a:ext cx="2500312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4508500"/>
            <a:ext cx="181768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4508500"/>
            <a:ext cx="18034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86000" y="0"/>
            <a:ext cx="6215063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администрация Кавалерского сельского поселения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F5E3F1-8104-4CAC-87B6-B7F6CCC51214}" type="slidenum">
              <a:rPr lang="ru-RU" altLang="ru-RU" sz="10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000"/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250825" y="1000125"/>
            <a:ext cx="7200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Неналоговые доходы </a:t>
            </a:r>
            <a:br>
              <a:rPr lang="ru-RU" altLang="ru-RU" sz="2400" dirty="0"/>
            </a:br>
            <a:r>
              <a:rPr lang="ru-RU" altLang="ru-RU" sz="2400" dirty="0"/>
              <a:t>    бюджета Кавалерского сельского поселения </a:t>
            </a:r>
          </a:p>
        </p:txBody>
      </p:sp>
      <p:pic>
        <p:nvPicPr>
          <p:cNvPr id="14340" name="Picture 6" descr="http://go32.ru/uploads/posts/2012-12/1355291163_ynie-brakonieri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3644900"/>
            <a:ext cx="6175375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8313" y="1857375"/>
            <a:ext cx="6983412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" eaLnBrk="1" hangingPunct="1">
              <a:defRPr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 состоят из следующих поступлений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</a:t>
            </a:r>
          </a:p>
          <a:p>
            <a:pPr eaLnBrk="1" hangingPunct="1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-Штрафы, санкции и возмещение ущерба</a:t>
            </a:r>
          </a:p>
          <a:p>
            <a:pPr eaLnBrk="1" hangingPunct="1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-Доходы от оказания платных услуг и компенсации затрат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</a:t>
            </a:r>
          </a:p>
          <a:p>
            <a:pPr eaLnBrk="1" hangingPunct="1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продажи материальных и нематериальных активов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0"/>
            <a:ext cx="6143625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администрация Кавалерского сельского поселения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13589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2400" b="1" i="1" dirty="0">
                <a:solidFill>
                  <a:schemeClr val="tx2">
                    <a:lumMod val="10000"/>
                  </a:schemeClr>
                </a:solidFill>
              </a:rPr>
              <a:t>Динамика поступлений собственных доходов в бюджет Кавалерского сельского поселения                      Егорлыкского района</a:t>
            </a:r>
            <a:r>
              <a:rPr lang="en-US" sz="2400" dirty="0">
                <a:solidFill>
                  <a:srgbClr val="A50021"/>
                </a:solidFill>
              </a:rPr>
              <a:t>		</a:t>
            </a:r>
            <a:r>
              <a:rPr lang="en-US" sz="2400" dirty="0"/>
              <a:t>					</a:t>
            </a:r>
            <a:r>
              <a:rPr lang="ru-RU" sz="1600" b="1" dirty="0">
                <a:solidFill>
                  <a:srgbClr val="254061"/>
                </a:solidFill>
              </a:rPr>
              <a:t>(тыс. рублей)</a:t>
            </a:r>
            <a:endParaRPr lang="ru-RU" sz="1600" dirty="0">
              <a:solidFill>
                <a:srgbClr val="254061"/>
              </a:solidFill>
            </a:endParaRPr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020374"/>
              </p:ext>
            </p:extLst>
          </p:nvPr>
        </p:nvGraphicFramePr>
        <p:xfrm>
          <a:off x="301625" y="1966913"/>
          <a:ext cx="8537575" cy="457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13589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20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Динамика безвозмездных поступлений</a:t>
            </a:r>
            <a:r>
              <a:rPr lang="ru-RU" sz="20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 бюджет Кавалерского сельского поселения Егорлыкского района</a:t>
            </a:r>
            <a:r>
              <a:rPr lang="ru-RU" sz="24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24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4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 других бюджетов бюджетной системы Российской Федерации </a:t>
            </a:r>
            <a:r>
              <a:rPr lang="en-US" sz="2400" dirty="0">
                <a:solidFill>
                  <a:srgbClr val="A50021"/>
                </a:solidFill>
              </a:rPr>
              <a:t>		</a:t>
            </a:r>
            <a:r>
              <a:rPr lang="en-US" sz="2400" dirty="0"/>
              <a:t>					</a:t>
            </a:r>
            <a:r>
              <a:rPr lang="ru-RU" sz="1600" dirty="0">
                <a:solidFill>
                  <a:srgbClr val="254061"/>
                </a:solidFill>
              </a:rPr>
              <a:t>(тыс. рублей)</a:t>
            </a:r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02559"/>
              </p:ext>
            </p:extLst>
          </p:nvPr>
        </p:nvGraphicFramePr>
        <p:xfrm>
          <a:off x="252413" y="2039938"/>
          <a:ext cx="8661400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2369</TotalTime>
  <Words>425</Words>
  <Application>Microsoft Office PowerPoint</Application>
  <PresentationFormat>Экран (4:3)</PresentationFormat>
  <Paragraphs>105</Paragraphs>
  <Slides>17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Calibri</vt:lpstr>
      <vt:lpstr>Century</vt:lpstr>
      <vt:lpstr>Garamond</vt:lpstr>
      <vt:lpstr>Times New Roman</vt:lpstr>
      <vt:lpstr>Verdana</vt:lpstr>
      <vt:lpstr>Wingdings</vt:lpstr>
      <vt:lpstr>Сотрудничество</vt:lpstr>
      <vt:lpstr>Сетка с тенью</vt:lpstr>
      <vt:lpstr>Кимоно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доходов   бюджета Кавалерского сельского поселения Егорлыкского  района          (тыс. рублей)</vt:lpstr>
      <vt:lpstr>Презентация PowerPoint</vt:lpstr>
      <vt:lpstr>Презентация PowerPoint</vt:lpstr>
      <vt:lpstr>Динамика поступлений собственных доходов в бюджет Кавалерского сельского поселения                      Егорлыкского района       (тыс. рублей)</vt:lpstr>
      <vt:lpstr>Динамика безвозмездных поступлений в бюджет Кавалерского сельского поселения Егорлыкского района от других бюджетов бюджетной системы Российской Федерации        (тыс. рублей)</vt:lpstr>
      <vt:lpstr>СТРУКТУРА СОБСТВЕННЫХ ДОХОДОВ БЮДЖЕТА КАВАЛЕРСКОГО СЕЛЬСКОГО ПОСЕЛЕНИЯ ЕГОРЛЫКСКОГО РАЙОНА В 2024 ГОДУ</vt:lpstr>
      <vt:lpstr>Динамика расходов бюджета Кавалерского сельского поселения Егорлыкского района        (тыс.рублей) </vt:lpstr>
      <vt:lpstr>Структура расходов бюджета Кавалерского сельского поселения в 2024 году</vt:lpstr>
      <vt:lpstr>Динамика расходов бюджета Кавалерского сельского поселения Егорлыкского района на культуру        (тыс. рублей)</vt:lpstr>
      <vt:lpstr>  Иные межбюджетные трансферты, перечисляемые из бюджета Кавалерского сельского поселения Егорлыкского района бюджету муниципального района                                                                    (тыс. рублей) </vt:lpstr>
      <vt:lpstr>Расходы Кавалерского сельского поселения в 2024 году в разрезе муниципальных программ</vt:lpstr>
      <vt:lpstr>Расходы Кавалерского сельского поселения в 2024 году в разрезе муниципальных программ и непрограммным направлениям деятельности</vt:lpstr>
      <vt:lpstr>Расходы бюджета Кавалерского сельского поселения Егорлыкского района на жилищно – коммунальное хозяйство        (тыс. рублей)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Кавалерского сельского поселения Егорлыкского района</dc:title>
  <dc:creator>User</dc:creator>
  <cp:lastModifiedBy>Admin</cp:lastModifiedBy>
  <cp:revision>511</cp:revision>
  <dcterms:created xsi:type="dcterms:W3CDTF">2012-10-21T15:40:11Z</dcterms:created>
  <dcterms:modified xsi:type="dcterms:W3CDTF">2025-06-04T13:38:47Z</dcterms:modified>
</cp:coreProperties>
</file>