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1" r:id="rId2"/>
    <p:sldMasterId id="2147483753" r:id="rId3"/>
  </p:sldMasterIdLst>
  <p:notesMasterIdLst>
    <p:notesMasterId r:id="rId20"/>
  </p:notesMasterIdLst>
  <p:sldIdLst>
    <p:sldId id="271" r:id="rId4"/>
    <p:sldId id="283" r:id="rId5"/>
    <p:sldId id="285" r:id="rId6"/>
    <p:sldId id="258" r:id="rId7"/>
    <p:sldId id="300" r:id="rId8"/>
    <p:sldId id="301" r:id="rId9"/>
    <p:sldId id="261" r:id="rId10"/>
    <p:sldId id="298" r:id="rId11"/>
    <p:sldId id="309" r:id="rId12"/>
    <p:sldId id="286" r:id="rId13"/>
    <p:sldId id="305" r:id="rId14"/>
    <p:sldId id="297" r:id="rId15"/>
    <p:sldId id="302" r:id="rId16"/>
    <p:sldId id="304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  <a:srgbClr val="0099CC"/>
    <a:srgbClr val="33CCFF"/>
    <a:srgbClr val="FFFF99"/>
    <a:srgbClr val="00FF99"/>
    <a:srgbClr val="FFFF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322" autoAdjust="0"/>
  </p:normalViewPr>
  <p:slideViewPr>
    <p:cSldViewPr>
      <p:cViewPr varScale="1">
        <p:scale>
          <a:sx n="110" d="100"/>
          <a:sy n="110" d="100"/>
        </p:scale>
        <p:origin x="21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081695966907964E-2"/>
          <c:y val="1.6949152542372881E-2"/>
          <c:w val="0.92244053774560497"/>
          <c:h val="0.81016949152542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accent1"/>
            </a:solidFill>
            <a:ln w="88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553128168693798E-2"/>
                  <c:y val="-4.8158390769181547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34426354873491E-2"/>
                  <c:y val="-5.8731806369002049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523721311342991E-3"/>
                  <c:y val="-5.0665616026306481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82784978017059E-2"/>
                  <c:y val="-7.5784381321836902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7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94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9518.1</c:v>
                </c:pt>
                <c:pt idx="1">
                  <c:v>9530.6</c:v>
                </c:pt>
                <c:pt idx="2" formatCode="0.0">
                  <c:v>11344</c:v>
                </c:pt>
                <c:pt idx="3" formatCode="0.0">
                  <c:v>11296.4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56-4C58-8568-D857251FA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997784"/>
        <c:axId val="207463000"/>
        <c:axId val="0"/>
      </c:bar3DChart>
      <c:catAx>
        <c:axId val="20499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8" b="0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463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463000"/>
        <c:scaling>
          <c:orientation val="minMax"/>
        </c:scaling>
        <c:delete val="0"/>
        <c:axPos val="l"/>
        <c:majorGridlines>
          <c:spPr>
            <a:ln w="22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6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4997784"/>
        <c:crosses val="autoZero"/>
        <c:crossBetween val="between"/>
      </c:valAx>
      <c:spPr>
        <a:noFill/>
        <a:ln w="177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12387.8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D7-4CFF-BD6B-180223E713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мероприятия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D7-4CFF-BD6B-180223E71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303016"/>
        <c:axId val="423303800"/>
      </c:barChart>
      <c:catAx>
        <c:axId val="42330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03800"/>
        <c:crosses val="autoZero"/>
        <c:auto val="1"/>
        <c:lblAlgn val="ctr"/>
        <c:lblOffset val="100"/>
        <c:noMultiLvlLbl val="0"/>
      </c:catAx>
      <c:valAx>
        <c:axId val="42330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0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99296600234467"/>
          <c:y val="2.1912350597609563E-2"/>
          <c:w val="0.88276670574443139"/>
          <c:h val="0.782868525896414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19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6674.7</c:v>
                </c:pt>
                <c:pt idx="1">
                  <c:v>6447.6</c:v>
                </c:pt>
                <c:pt idx="2">
                  <c:v>7944.4</c:v>
                </c:pt>
                <c:pt idx="3">
                  <c:v>7979.2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E-4158-8FF6-1D3CE554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464960"/>
        <c:axId val="207465352"/>
        <c:axId val="0"/>
      </c:bar3DChart>
      <c:catAx>
        <c:axId val="2074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8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465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465352"/>
        <c:scaling>
          <c:orientation val="minMax"/>
        </c:scaling>
        <c:delete val="0"/>
        <c:axPos val="l"/>
        <c:majorGridlines>
          <c:spPr>
            <a:ln w="3048">
              <a:solidFill>
                <a:schemeClr val="tx1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464960"/>
        <c:crosses val="autoZero"/>
        <c:crossBetween val="between"/>
      </c:valAx>
      <c:spPr>
        <a:noFill/>
        <a:ln w="24383">
          <a:noFill/>
        </a:ln>
      </c:spPr>
    </c:plotArea>
    <c:plotVisOnly val="1"/>
    <c:dispBlanksAs val="gap"/>
    <c:showDLblsOverMax val="0"/>
  </c:chart>
  <c:spPr>
    <a:solidFill>
      <a:srgbClr val="4B4B6E">
        <a:alpha val="92940"/>
      </a:srgbClr>
    </a:solidFill>
    <a:ln>
      <a:noFill/>
    </a:ln>
  </c:spPr>
  <c:txPr>
    <a:bodyPr/>
    <a:lstStyle/>
    <a:p>
      <a:pPr>
        <a:defRPr sz="208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856975381008202E-2"/>
          <c:y val="3.1872509960159362E-2"/>
          <c:w val="0.92614302461899178"/>
          <c:h val="0.824701195219123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24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 formatCode="General">
                  <c:v>2843.4</c:v>
                </c:pt>
                <c:pt idx="1">
                  <c:v>3083</c:v>
                </c:pt>
                <c:pt idx="2">
                  <c:v>3399.6</c:v>
                </c:pt>
                <c:pt idx="3">
                  <c:v>3317.2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CC-45AE-8373-3BB9AF35F0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466136"/>
        <c:axId val="207466528"/>
        <c:axId val="0"/>
      </c:bar3DChart>
      <c:catAx>
        <c:axId val="20746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9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46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466528"/>
        <c:scaling>
          <c:orientation val="minMax"/>
        </c:scaling>
        <c:delete val="0"/>
        <c:axPos val="l"/>
        <c:majorGridlines>
          <c:spPr>
            <a:ln w="30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3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466136"/>
        <c:crosses val="autoZero"/>
        <c:crossBetween val="between"/>
      </c:valAx>
      <c:spPr>
        <a:noFill/>
        <a:ln w="2449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4045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397.5</c:v>
                </c:pt>
                <c:pt idx="1">
                  <c:v>3045.6</c:v>
                </c:pt>
                <c:pt idx="2">
                  <c:v>3304.2</c:v>
                </c:pt>
                <c:pt idx="3">
                  <c:v>632.70000000000005</c:v>
                </c:pt>
                <c:pt idx="4" formatCode="0.0">
                  <c:v>556.5</c:v>
                </c:pt>
                <c:pt idx="5" formatCode="0.0">
                  <c:v>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045">
          <a:noFill/>
        </a:ln>
      </c:spPr>
    </c:plotArea>
    <c:legend>
      <c:legendPos val="b"/>
      <c:layout>
        <c:manualLayout>
          <c:xMode val="edge"/>
          <c:yMode val="edge"/>
          <c:x val="5.5042343970463099E-2"/>
          <c:y val="0.57965629838356902"/>
          <c:w val="0.88991516150808736"/>
          <c:h val="0.40585102889249736"/>
        </c:manualLayout>
      </c:layout>
      <c:overlay val="0"/>
      <c:txPr>
        <a:bodyPr/>
        <a:lstStyle/>
        <a:p>
          <a:pPr>
            <a:defRPr sz="69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5922E-2"/>
          <c:y val="1.6949152542372881E-2"/>
          <c:w val="0.90206746463547338"/>
          <c:h val="0.8870056497175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BC-42CD-AAE8-A54670851A3E}"/>
              </c:ext>
            </c:extLst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BC-42CD-AAE8-A54670851A3E}"/>
              </c:ext>
            </c:extLst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BC-42CD-AAE8-A54670851A3E}"/>
              </c:ext>
            </c:extLst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BC-42CD-AAE8-A54670851A3E}"/>
              </c:ext>
            </c:extLst>
          </c:dPt>
          <c:dLbls>
            <c:dLbl>
              <c:idx val="0"/>
              <c:layout>
                <c:manualLayout>
                  <c:x val="3.1125658976290015E-2"/>
                  <c:y val="-4.3567124959582502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223810179663474E-2"/>
                  <c:y val="-3.1906112950456089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253621256032875E-2"/>
                  <c:y val="-2.7389916341428983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933866472868673E-2"/>
                  <c:y val="-2.3187040891143668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baseline="0"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8458.2000000000007</c:v>
                </c:pt>
                <c:pt idx="1">
                  <c:v>10607.9</c:v>
                </c:pt>
                <c:pt idx="2">
                  <c:v>10891.4</c:v>
                </c:pt>
                <c:pt idx="3" formatCode="0.0">
                  <c:v>12742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BC-42CD-AAE8-A54670851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7809544"/>
        <c:axId val="207809936"/>
        <c:axId val="0"/>
      </c:bar3DChart>
      <c:catAx>
        <c:axId val="20780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80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809936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809544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pattFill prst="pct80">
      <a:fgClr>
        <a:schemeClr val="tx2"/>
      </a:fgClr>
      <a:bgClr>
        <a:schemeClr val="bg1"/>
      </a:bgClr>
    </a:pattFill>
    <a:ln w="9525" cap="flat" cmpd="sng" algn="ctr">
      <a:solidFill>
        <a:srgbClr val="161616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981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5498-442B-AD32-D52F99229ED2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5498-442B-AD32-D52F99229ED2}"/>
              </c:ext>
            </c:extLst>
          </c:dPt>
          <c:dPt>
            <c:idx val="2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5-5498-442B-AD32-D52F99229ED2}"/>
              </c:ext>
            </c:extLst>
          </c:dPt>
          <c:dPt>
            <c:idx val="3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7-5498-442B-AD32-D52F99229ED2}"/>
              </c:ext>
            </c:extLst>
          </c:dPt>
          <c:dPt>
            <c:idx val="4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9-5498-442B-AD32-D52F99229ED2}"/>
              </c:ext>
            </c:extLst>
          </c:dPt>
          <c:dPt>
            <c:idx val="5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B-5498-442B-AD32-D52F99229ED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9816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98-442B-AD32-D52F99229ED2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498-442B-AD32-D52F99229ED2}"/>
              </c:ext>
            </c:extLst>
          </c:dPt>
          <c:dLbls>
            <c:spPr>
              <a:noFill/>
              <a:ln w="196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ощегосударственные вопросы</c:v>
                </c:pt>
                <c:pt idx="1">
                  <c:v>национальная оборона</c:v>
                </c:pt>
                <c:pt idx="2">
                  <c:v>жкх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6623.7</c:v>
                </c:pt>
                <c:pt idx="1">
                  <c:v>299.2</c:v>
                </c:pt>
                <c:pt idx="2">
                  <c:v>1941.6</c:v>
                </c:pt>
                <c:pt idx="3">
                  <c:v>3656.9</c:v>
                </c:pt>
                <c:pt idx="4">
                  <c:v>220.6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498-442B-AD32-D52F99229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632">
          <a:noFill/>
        </a:ln>
      </c:spPr>
    </c:plotArea>
    <c:legend>
      <c:legendPos val="r"/>
      <c:layout>
        <c:manualLayout>
          <c:xMode val="edge"/>
          <c:yMode val="edge"/>
          <c:x val="0.65712041900274276"/>
          <c:y val="0.33343572547728112"/>
          <c:w val="0.27988745501300527"/>
          <c:h val="0.4167787391595062"/>
        </c:manualLayout>
      </c:layout>
      <c:overlay val="0"/>
      <c:txPr>
        <a:bodyPr/>
        <a:lstStyle/>
        <a:p>
          <a:pPr>
            <a:defRPr sz="1060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74193548387101E-3"/>
          <c:y val="1.6453382084095063E-2"/>
          <c:w val="0.97956989247311832"/>
          <c:h val="0.87385740402193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CC00"/>
            </a:solidFill>
            <a:ln w="121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009807294372596E-2"/>
                  <c:y val="-8.504067597470926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35689807443167E-2"/>
                  <c:y val="-6.5038175420331135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86303503309499E-2"/>
                  <c:y val="-7.182405509304971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886496824867649E-2"/>
                  <c:y val="-7.4902529462399392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3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27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2475.6999999999998</c:v>
                </c:pt>
                <c:pt idx="1">
                  <c:v>3612.6</c:v>
                </c:pt>
                <c:pt idx="2">
                  <c:v>3101.4</c:v>
                </c:pt>
                <c:pt idx="3">
                  <c:v>3656.9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D8-4C7B-AAAE-20C29DFFD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455952"/>
        <c:axId val="210456344"/>
        <c:axId val="0"/>
      </c:bar3DChart>
      <c:catAx>
        <c:axId val="21045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rgbClr val="9933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10456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456344"/>
        <c:scaling>
          <c:orientation val="minMax"/>
        </c:scaling>
        <c:delete val="1"/>
        <c:axPos val="l"/>
        <c:majorGridlines>
          <c:spPr>
            <a:ln w="30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10455952"/>
        <c:crosses val="autoZero"/>
        <c:crossBetween val="between"/>
      </c:valAx>
      <c:spPr>
        <a:noFill/>
        <a:ln w="24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855421686746988E-2"/>
          <c:y val="2.0547945205479451E-2"/>
          <c:w val="0.92409638554216866"/>
          <c:h val="0.8538812785388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1371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145919137649066E-2"/>
                  <c:y val="-2.309858765951156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B8-460F-AF5C-2E7A03A3BE5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17038352856007E-2"/>
                  <c:y val="-6.1145708703317481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B8-460F-AF5C-2E7A03A3BE5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78401906349722E-2"/>
                  <c:y val="-4.516397354350013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B8-460F-AF5C-2E7A03A3BE5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440946199279601E-2"/>
                  <c:y val="-7.1523862278281239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B8-460F-AF5C-2E7A03A3BE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743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97.1</c:v>
                </c:pt>
                <c:pt idx="1">
                  <c:v>97.1</c:v>
                </c:pt>
                <c:pt idx="2">
                  <c:v>130.9</c:v>
                </c:pt>
                <c:pt idx="3">
                  <c:v>156.1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B8-460F-AF5C-2E7A03A3B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423301448"/>
        <c:axId val="423301840"/>
        <c:axId val="0"/>
      </c:bar3DChart>
      <c:catAx>
        <c:axId val="42330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2330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301840"/>
        <c:scaling>
          <c:orientation val="minMax"/>
        </c:scaling>
        <c:delete val="0"/>
        <c:axPos val="l"/>
        <c:majorGridlines>
          <c:spPr>
            <a:ln w="34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23301448"/>
        <c:crosses val="autoZero"/>
        <c:crossBetween val="between"/>
      </c:valAx>
      <c:spPr>
        <a:noFill/>
        <a:ln w="274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89621034212827E-2"/>
          <c:y val="3.2604948370197795E-3"/>
          <c:w val="0.60993102178017222"/>
          <c:h val="0.90462003086211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cap="rnd"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6-4BD0-8DBC-F9F303E6BD7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6-4BD0-8DBC-F9F303E6BD7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>
                    <a:lumMod val="6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26-4BD0-8DBC-F9F303E6BD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2">
                    <a:lumMod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26-4BD0-8DBC-F9F303E6BD7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26-4BD0-8DBC-F9F303E6B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26-4BD0-8DBC-F9F303E6BD73}"/>
              </c:ext>
            </c:extLst>
          </c:dPt>
          <c:dPt>
            <c:idx val="6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26-4BD0-8DBC-F9F303E6BD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58674463937608E-2"/>
                      <c:h val="4.836082639911018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30" b="1" i="0" u="none" strike="noStrike" kern="1200" spc="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Развитие культуры</c:v>
                </c:pt>
                <c:pt idx="1">
                  <c:v>Энергоэффективность в Кавалерском сельском поселении</c:v>
                </c:pt>
                <c:pt idx="2">
                  <c:v>Муниципальная политика</c:v>
                </c:pt>
                <c:pt idx="3">
                  <c:v>Обеспечение общественного порядка и противодействие преступности</c:v>
                </c:pt>
                <c:pt idx="4">
                  <c:v>Благоустройство территории и коммунальное хозяйство</c:v>
                </c:pt>
                <c:pt idx="5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6">
                  <c:v>Социальная поддержка граждан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7"/>
                <c:pt idx="0" formatCode="General">
                  <c:v>3656.9</c:v>
                </c:pt>
                <c:pt idx="1">
                  <c:v>30</c:v>
                </c:pt>
                <c:pt idx="2" formatCode="General">
                  <c:v>6380.1</c:v>
                </c:pt>
                <c:pt idx="3" formatCode="General">
                  <c:v>2.5</c:v>
                </c:pt>
                <c:pt idx="4">
                  <c:v>1941.6</c:v>
                </c:pt>
                <c:pt idx="5" formatCode="General">
                  <c:v>156.1</c:v>
                </c:pt>
                <c:pt idx="6" formatCode="General">
                  <c:v>220.6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426-4BD0-8DBC-F9F303E6BD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1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854808061273041"/>
          <c:y val="9.1697123818658993E-2"/>
          <c:w val="0.32209519424107075"/>
          <c:h val="0.7923714852361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8661F5-DDEF-411C-872B-103E95A19C76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0D8A2-4A18-404C-8478-8D86C3CF9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5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38E64-C615-4D20-95F2-91A4A67B3CE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i="1" u="sng">
              <a:solidFill>
                <a:srgbClr val="C00000"/>
              </a:solidFill>
            </a:endParaRP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D759B8-2AF4-4704-9747-4188265D20A3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BD97-EFDB-4349-99F0-2C36AD1B4E26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0966-8344-4284-B9FC-DEB83421C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AC86-A5C9-4EB4-B5C3-E951788B11C5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F5F1-7175-4CEC-8A9D-9EB555031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3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7787-7352-48AE-AD5D-2BCD77DA396E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3448-4952-469C-BD26-E00700EB6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83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4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3858-1066-4F6F-8838-E169E4536C10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53D9-A195-4BFE-8B66-7ABEF7538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50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AE41-2B46-4816-9863-168D365293F8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BB2F-3163-4297-89FC-2EDA4DF4C6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9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5E71-8FDB-44A7-A646-320C01029EB4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784E-272F-401D-8ABA-5F305B69A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83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5A00-3355-4B1D-BB31-A24DFF67F529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3A45-9D93-4816-8437-B5EA57980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55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B9EA-2A38-411D-A4CA-D32ADAE43D0A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E461-C637-484A-B3AD-E073E2485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64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B6BA-F853-4B18-AE61-512AF2AEC1B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F5D0-BF39-4EB0-B8D6-B231AB5AF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32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A9F1-AE42-4B21-9856-AAB111A4442B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A438-5196-477A-B438-CEBA0CFD9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38DC-32D2-4B04-9042-50C4B9D43654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608B-4AD1-4372-A224-06496BFCA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7B7D-854E-40F1-9150-87B618A25C55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A80E-58FB-4F14-B9CD-F5A252EC5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3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35FE-832E-42B1-946C-217A9C4DBC00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B3AF-71FB-4D77-AB62-A511C7E76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0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6E13-5F1D-4F0F-AFE1-02CAD904C73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1280-B473-4290-B89F-CAA65B6AE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95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BFC3-C3D0-4215-ABB3-2E41B747C47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FC3-0898-4C03-8FAB-F2F9D6644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76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9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1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5" y="381"/>
                      <a:ext cx="864" cy="2065"/>
                    </a:xfrm>
                    <a:custGeom>
                      <a:avLst/>
                      <a:gdLst>
                        <a:gd name="T0" fmla="*/ 753 w 865"/>
                        <a:gd name="T1" fmla="*/ 491 h 2071"/>
                        <a:gd name="T2" fmla="*/ 765 w 865"/>
                        <a:gd name="T3" fmla="*/ 318 h 2071"/>
                        <a:gd name="T4" fmla="*/ 831 w 865"/>
                        <a:gd name="T5" fmla="*/ 174 h 2071"/>
                        <a:gd name="T6" fmla="*/ 777 w 865"/>
                        <a:gd name="T7" fmla="*/ 186 h 2071"/>
                        <a:gd name="T8" fmla="*/ 717 w 865"/>
                        <a:gd name="T9" fmla="*/ 186 h 2071"/>
                        <a:gd name="T10" fmla="*/ 651 w 865"/>
                        <a:gd name="T11" fmla="*/ 116 h 2071"/>
                        <a:gd name="T12" fmla="*/ 579 w 865"/>
                        <a:gd name="T13" fmla="*/ 32 h 2071"/>
                        <a:gd name="T14" fmla="*/ 477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35 w 865"/>
                        <a:gd name="T47" fmla="*/ 1818 h 2071"/>
                        <a:gd name="T48" fmla="*/ 465 w 865"/>
                        <a:gd name="T49" fmla="*/ 1878 h 2071"/>
                        <a:gd name="T50" fmla="*/ 465 w 865"/>
                        <a:gd name="T51" fmla="*/ 1793 h 2071"/>
                        <a:gd name="T52" fmla="*/ 525 w 865"/>
                        <a:gd name="T53" fmla="*/ 1618 h 2071"/>
                        <a:gd name="T54" fmla="*/ 585 w 865"/>
                        <a:gd name="T55" fmla="*/ 1509 h 2071"/>
                        <a:gd name="T56" fmla="*/ 549 w 865"/>
                        <a:gd name="T57" fmla="*/ 1542 h 2071"/>
                        <a:gd name="T58" fmla="*/ 483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477 w 865"/>
                        <a:gd name="T77" fmla="*/ 980 h 2071"/>
                        <a:gd name="T78" fmla="*/ 579 w 865"/>
                        <a:gd name="T79" fmla="*/ 1028 h 2071"/>
                        <a:gd name="T80" fmla="*/ 633 w 865"/>
                        <a:gd name="T81" fmla="*/ 1004 h 2071"/>
                        <a:gd name="T82" fmla="*/ 627 w 865"/>
                        <a:gd name="T83" fmla="*/ 950 h 2071"/>
                        <a:gd name="T84" fmla="*/ 579 w 865"/>
                        <a:gd name="T85" fmla="*/ 908 h 2071"/>
                        <a:gd name="T86" fmla="*/ 465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53 w 865"/>
                        <a:gd name="T97" fmla="*/ 110 h 2071"/>
                        <a:gd name="T98" fmla="*/ 585 w 865"/>
                        <a:gd name="T99" fmla="*/ 164 h 2071"/>
                        <a:gd name="T100" fmla="*/ 675 w 865"/>
                        <a:gd name="T101" fmla="*/ 258 h 2071"/>
                        <a:gd name="T102" fmla="*/ 705 w 865"/>
                        <a:gd name="T103" fmla="*/ 396 h 2071"/>
                        <a:gd name="T104" fmla="*/ 741 w 865"/>
                        <a:gd name="T105" fmla="*/ 538 h 2071"/>
                        <a:gd name="T106" fmla="*/ 777 w 865"/>
                        <a:gd name="T107" fmla="*/ 520 h 2071"/>
                        <a:gd name="T108" fmla="*/ 753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27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95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42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48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8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9D74-7FB7-42ED-B846-30798E4A379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30F2-8CE7-46FC-9F1D-E20CF4DAB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52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6792-D265-402E-942A-DD5E281B4E6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C80E-1BBB-42DC-9426-0A38C8B0F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87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E892-3AD8-4431-913F-5C1895FE8C78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44A5-6A75-4201-80A1-8633F60EE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74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7E6B-643B-47CE-B510-C871F44135C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F21E-CC07-4118-8720-D29A83D7C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2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60AD-325C-4B0C-A4CB-A05B0320209E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A776-9CDF-408A-AB2C-CDD5AFF0B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73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ADB-4A5F-4354-831A-5CAE21B570B1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E55-C457-4AB7-98B9-8A4C731A3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58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ADA4-5DBF-4C8E-BAF3-3FF6F91BFF2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E248-12F3-4797-A8E1-399AC8BC6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95B6-86BD-445D-8B97-3408AB3EFE7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0954-0D5C-40B4-B356-89DF3C2C4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46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3CCB-91EF-41E1-A6E7-434AE668A117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9CBC-61BC-460C-9774-941F186AF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4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9043-DD53-4E87-A599-EC2F270E3A1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431-7E26-4AB7-8F73-AEA07825C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95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C2DD-708F-4FA6-8D9C-DC863ADDF418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ACAA-7383-4EBA-B37A-2DF760BAD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548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45EA-AC28-4AD8-8540-3611644A4E90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7F62-7FBA-40C9-A223-9496605C7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3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8DCC-DAFB-4F3C-AEDE-282592F2BDFF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34A2-137C-41CC-9DE6-CD5643BBD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8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481-D71B-4D79-B175-FA3442DC6E5D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6974-3A9F-43F3-881D-F4FB76063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80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0EE7-4585-41E7-A0AB-435EE3A20442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C745-351B-4484-90FD-A299F6148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B776-5AC9-4288-BA54-1888585E000A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1F2-9596-4D9F-AD9B-597E4CCD8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7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5304-C176-459E-8973-DE1D04112F7E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4CBA-85D0-4F77-A0EA-E791D2E04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4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C589-4D81-4557-BB40-CDDB2FCA7AE4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478D-D9A8-4383-B96C-E98ED48F9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7 w 185"/>
                <a:gd name="T1" fmla="*/ 0 h 120"/>
                <a:gd name="T2" fmla="*/ 217 w 185"/>
                <a:gd name="T3" fmla="*/ 6 h 120"/>
                <a:gd name="T4" fmla="*/ 217 w 185"/>
                <a:gd name="T5" fmla="*/ 18 h 120"/>
                <a:gd name="T6" fmla="*/ 217 w 185"/>
                <a:gd name="T7" fmla="*/ 36 h 120"/>
                <a:gd name="T8" fmla="*/ 211 w 185"/>
                <a:gd name="T9" fmla="*/ 54 h 120"/>
                <a:gd name="T10" fmla="*/ 193 w 185"/>
                <a:gd name="T11" fmla="*/ 72 h 120"/>
                <a:gd name="T12" fmla="*/ 169 w 185"/>
                <a:gd name="T13" fmla="*/ 96 h 120"/>
                <a:gd name="T14" fmla="*/ 13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7 w 185"/>
                <a:gd name="T29" fmla="*/ 0 h 120"/>
                <a:gd name="T30" fmla="*/ 21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9 w 526"/>
                <a:gd name="T17" fmla="*/ 179 h 275"/>
                <a:gd name="T18" fmla="*/ 241 w 526"/>
                <a:gd name="T19" fmla="*/ 143 h 275"/>
                <a:gd name="T20" fmla="*/ 283 w 526"/>
                <a:gd name="T21" fmla="*/ 120 h 275"/>
                <a:gd name="T22" fmla="*/ 331 w 526"/>
                <a:gd name="T23" fmla="*/ 96 h 275"/>
                <a:gd name="T24" fmla="*/ 457 w 526"/>
                <a:gd name="T25" fmla="*/ 48 h 275"/>
                <a:gd name="T26" fmla="*/ 506 w 526"/>
                <a:gd name="T27" fmla="*/ 30 h 275"/>
                <a:gd name="T28" fmla="*/ 542 w 526"/>
                <a:gd name="T29" fmla="*/ 12 h 275"/>
                <a:gd name="T30" fmla="*/ 566 w 526"/>
                <a:gd name="T31" fmla="*/ 6 h 275"/>
                <a:gd name="T32" fmla="*/ 584 w 526"/>
                <a:gd name="T33" fmla="*/ 0 h 275"/>
                <a:gd name="T34" fmla="*/ 590 w 526"/>
                <a:gd name="T35" fmla="*/ 0 h 275"/>
                <a:gd name="T36" fmla="*/ 584 w 526"/>
                <a:gd name="T37" fmla="*/ 6 h 275"/>
                <a:gd name="T38" fmla="*/ 572 w 526"/>
                <a:gd name="T39" fmla="*/ 12 h 275"/>
                <a:gd name="T40" fmla="*/ 548 w 526"/>
                <a:gd name="T41" fmla="*/ 24 h 275"/>
                <a:gd name="T42" fmla="*/ 524 w 526"/>
                <a:gd name="T43" fmla="*/ 42 h 275"/>
                <a:gd name="T44" fmla="*/ 500 w 526"/>
                <a:gd name="T45" fmla="*/ 54 h 275"/>
                <a:gd name="T46" fmla="*/ 457 w 526"/>
                <a:gd name="T47" fmla="*/ 78 h 275"/>
                <a:gd name="T48" fmla="*/ 372 w 526"/>
                <a:gd name="T49" fmla="*/ 108 h 275"/>
                <a:gd name="T50" fmla="*/ 30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52 w 718"/>
                <a:gd name="T17" fmla="*/ 228 h 306"/>
                <a:gd name="T18" fmla="*/ 158 w 718"/>
                <a:gd name="T19" fmla="*/ 228 h 306"/>
                <a:gd name="T20" fmla="*/ 176 w 718"/>
                <a:gd name="T21" fmla="*/ 222 h 306"/>
                <a:gd name="T22" fmla="*/ 200 w 718"/>
                <a:gd name="T23" fmla="*/ 216 h 306"/>
                <a:gd name="T24" fmla="*/ 230 w 718"/>
                <a:gd name="T25" fmla="*/ 204 h 306"/>
                <a:gd name="T26" fmla="*/ 307 w 718"/>
                <a:gd name="T27" fmla="*/ 180 h 306"/>
                <a:gd name="T28" fmla="*/ 435 w 718"/>
                <a:gd name="T29" fmla="*/ 156 h 306"/>
                <a:gd name="T30" fmla="*/ 525 w 718"/>
                <a:gd name="T31" fmla="*/ 126 h 306"/>
                <a:gd name="T32" fmla="*/ 612 w 718"/>
                <a:gd name="T33" fmla="*/ 102 h 306"/>
                <a:gd name="T34" fmla="*/ 657 w 718"/>
                <a:gd name="T35" fmla="*/ 90 h 306"/>
                <a:gd name="T36" fmla="*/ 700 w 718"/>
                <a:gd name="T37" fmla="*/ 84 h 306"/>
                <a:gd name="T38" fmla="*/ 718 w 718"/>
                <a:gd name="T39" fmla="*/ 78 h 306"/>
                <a:gd name="T40" fmla="*/ 724 w 718"/>
                <a:gd name="T41" fmla="*/ 72 h 306"/>
                <a:gd name="T42" fmla="*/ 730 w 718"/>
                <a:gd name="T43" fmla="*/ 66 h 306"/>
                <a:gd name="T44" fmla="*/ 748 w 718"/>
                <a:gd name="T45" fmla="*/ 60 h 306"/>
                <a:gd name="T46" fmla="*/ 790 w 718"/>
                <a:gd name="T47" fmla="*/ 30 h 306"/>
                <a:gd name="T48" fmla="*/ 808 w 718"/>
                <a:gd name="T49" fmla="*/ 18 h 306"/>
                <a:gd name="T50" fmla="*/ 814 w 718"/>
                <a:gd name="T51" fmla="*/ 6 h 306"/>
                <a:gd name="T52" fmla="*/ 808 w 718"/>
                <a:gd name="T53" fmla="*/ 0 h 306"/>
                <a:gd name="T54" fmla="*/ 784 w 718"/>
                <a:gd name="T55" fmla="*/ 0 h 306"/>
                <a:gd name="T56" fmla="*/ 724 w 718"/>
                <a:gd name="T57" fmla="*/ 0 h 306"/>
                <a:gd name="T58" fmla="*/ 666 w 718"/>
                <a:gd name="T59" fmla="*/ 0 h 306"/>
                <a:gd name="T60" fmla="*/ 612 w 718"/>
                <a:gd name="T61" fmla="*/ 0 h 306"/>
                <a:gd name="T62" fmla="*/ 578 w 718"/>
                <a:gd name="T63" fmla="*/ 18 h 306"/>
                <a:gd name="T64" fmla="*/ 549 w 718"/>
                <a:gd name="T65" fmla="*/ 42 h 306"/>
                <a:gd name="T66" fmla="*/ 531 w 718"/>
                <a:gd name="T67" fmla="*/ 54 h 306"/>
                <a:gd name="T68" fmla="*/ 513 w 718"/>
                <a:gd name="T69" fmla="*/ 60 h 306"/>
                <a:gd name="T70" fmla="*/ 489 w 718"/>
                <a:gd name="T71" fmla="*/ 60 h 306"/>
                <a:gd name="T72" fmla="*/ 453 w 718"/>
                <a:gd name="T73" fmla="*/ 66 h 306"/>
                <a:gd name="T74" fmla="*/ 399 w 718"/>
                <a:gd name="T75" fmla="*/ 84 h 306"/>
                <a:gd name="T76" fmla="*/ 343 w 718"/>
                <a:gd name="T77" fmla="*/ 108 h 306"/>
                <a:gd name="T78" fmla="*/ 319 w 718"/>
                <a:gd name="T79" fmla="*/ 126 h 306"/>
                <a:gd name="T80" fmla="*/ 307 w 718"/>
                <a:gd name="T81" fmla="*/ 132 h 306"/>
                <a:gd name="T82" fmla="*/ 289 w 718"/>
                <a:gd name="T83" fmla="*/ 138 h 306"/>
                <a:gd name="T84" fmla="*/ 253 w 718"/>
                <a:gd name="T85" fmla="*/ 138 h 306"/>
                <a:gd name="T86" fmla="*/ 218 w 718"/>
                <a:gd name="T87" fmla="*/ 138 h 306"/>
                <a:gd name="T88" fmla="*/ 212 w 718"/>
                <a:gd name="T89" fmla="*/ 138 h 306"/>
                <a:gd name="T90" fmla="*/ 20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85 w 2392"/>
                <a:gd name="T1" fmla="*/ 54 h 881"/>
                <a:gd name="T2" fmla="*/ 2437 w 2392"/>
                <a:gd name="T3" fmla="*/ 54 h 881"/>
                <a:gd name="T4" fmla="*/ 2389 w 2392"/>
                <a:gd name="T5" fmla="*/ 66 h 881"/>
                <a:gd name="T6" fmla="*/ 2245 w 2392"/>
                <a:gd name="T7" fmla="*/ 101 h 881"/>
                <a:gd name="T8" fmla="*/ 2180 w 2392"/>
                <a:gd name="T9" fmla="*/ 119 h 881"/>
                <a:gd name="T10" fmla="*/ 2070 w 2392"/>
                <a:gd name="T11" fmla="*/ 167 h 881"/>
                <a:gd name="T12" fmla="*/ 2042 w 2392"/>
                <a:gd name="T13" fmla="*/ 245 h 881"/>
                <a:gd name="T14" fmla="*/ 2049 w 2392"/>
                <a:gd name="T15" fmla="*/ 305 h 881"/>
                <a:gd name="T16" fmla="*/ 1951 w 2392"/>
                <a:gd name="T17" fmla="*/ 317 h 881"/>
                <a:gd name="T18" fmla="*/ 1779 w 2392"/>
                <a:gd name="T19" fmla="*/ 263 h 881"/>
                <a:gd name="T20" fmla="*/ 1671 w 2392"/>
                <a:gd name="T21" fmla="*/ 257 h 881"/>
                <a:gd name="T22" fmla="*/ 1559 w 2392"/>
                <a:gd name="T23" fmla="*/ 311 h 881"/>
                <a:gd name="T24" fmla="*/ 1491 w 2392"/>
                <a:gd name="T25" fmla="*/ 353 h 881"/>
                <a:gd name="T26" fmla="*/ 1461 w 2392"/>
                <a:gd name="T27" fmla="*/ 359 h 881"/>
                <a:gd name="T28" fmla="*/ 1342 w 2392"/>
                <a:gd name="T29" fmla="*/ 371 h 881"/>
                <a:gd name="T30" fmla="*/ 1288 w 2392"/>
                <a:gd name="T31" fmla="*/ 365 h 881"/>
                <a:gd name="T32" fmla="*/ 1181 w 2392"/>
                <a:gd name="T33" fmla="*/ 371 h 881"/>
                <a:gd name="T34" fmla="*/ 1055 w 2392"/>
                <a:gd name="T35" fmla="*/ 383 h 881"/>
                <a:gd name="T36" fmla="*/ 1017 w 2392"/>
                <a:gd name="T37" fmla="*/ 401 h 881"/>
                <a:gd name="T38" fmla="*/ 915 w 2392"/>
                <a:gd name="T39" fmla="*/ 419 h 881"/>
                <a:gd name="T40" fmla="*/ 874 w 2392"/>
                <a:gd name="T41" fmla="*/ 419 h 881"/>
                <a:gd name="T42" fmla="*/ 728 w 2392"/>
                <a:gd name="T43" fmla="*/ 437 h 881"/>
                <a:gd name="T44" fmla="*/ 662 w 2392"/>
                <a:gd name="T45" fmla="*/ 473 h 881"/>
                <a:gd name="T46" fmla="*/ 567 w 2392"/>
                <a:gd name="T47" fmla="*/ 467 h 881"/>
                <a:gd name="T48" fmla="*/ 477 w 2392"/>
                <a:gd name="T49" fmla="*/ 491 h 881"/>
                <a:gd name="T50" fmla="*/ 445 w 2392"/>
                <a:gd name="T51" fmla="*/ 539 h 881"/>
                <a:gd name="T52" fmla="*/ 379 w 2392"/>
                <a:gd name="T53" fmla="*/ 569 h 881"/>
                <a:gd name="T54" fmla="*/ 25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95 w 2392"/>
                <a:gd name="T65" fmla="*/ 653 h 881"/>
                <a:gd name="T66" fmla="*/ 537 w 2392"/>
                <a:gd name="T67" fmla="*/ 569 h 881"/>
                <a:gd name="T68" fmla="*/ 632 w 2392"/>
                <a:gd name="T69" fmla="*/ 521 h 881"/>
                <a:gd name="T70" fmla="*/ 710 w 2392"/>
                <a:gd name="T71" fmla="*/ 515 h 881"/>
                <a:gd name="T72" fmla="*/ 969 w 2392"/>
                <a:gd name="T73" fmla="*/ 461 h 881"/>
                <a:gd name="T74" fmla="*/ 1276 w 2392"/>
                <a:gd name="T75" fmla="*/ 425 h 881"/>
                <a:gd name="T76" fmla="*/ 1438 w 2392"/>
                <a:gd name="T77" fmla="*/ 461 h 881"/>
                <a:gd name="T78" fmla="*/ 1577 w 2392"/>
                <a:gd name="T79" fmla="*/ 533 h 881"/>
                <a:gd name="T80" fmla="*/ 1595 w 2392"/>
                <a:gd name="T81" fmla="*/ 617 h 881"/>
                <a:gd name="T82" fmla="*/ 1536 w 2392"/>
                <a:gd name="T83" fmla="*/ 653 h 881"/>
                <a:gd name="T84" fmla="*/ 1356 w 2392"/>
                <a:gd name="T85" fmla="*/ 701 h 881"/>
                <a:gd name="T86" fmla="*/ 1240 w 2392"/>
                <a:gd name="T87" fmla="*/ 755 h 881"/>
                <a:gd name="T88" fmla="*/ 1193 w 2392"/>
                <a:gd name="T89" fmla="*/ 809 h 881"/>
                <a:gd name="T90" fmla="*/ 1205 w 2392"/>
                <a:gd name="T91" fmla="*/ 869 h 881"/>
                <a:gd name="T92" fmla="*/ 1234 w 2392"/>
                <a:gd name="T93" fmla="*/ 881 h 881"/>
                <a:gd name="T94" fmla="*/ 1336 w 2392"/>
                <a:gd name="T95" fmla="*/ 869 h 881"/>
                <a:gd name="T96" fmla="*/ 1548 w 2392"/>
                <a:gd name="T97" fmla="*/ 857 h 881"/>
                <a:gd name="T98" fmla="*/ 1601 w 2392"/>
                <a:gd name="T99" fmla="*/ 851 h 881"/>
                <a:gd name="T100" fmla="*/ 1643 w 2392"/>
                <a:gd name="T101" fmla="*/ 833 h 881"/>
                <a:gd name="T102" fmla="*/ 1867 w 2392"/>
                <a:gd name="T103" fmla="*/ 743 h 881"/>
                <a:gd name="T104" fmla="*/ 2007 w 2392"/>
                <a:gd name="T105" fmla="*/ 689 h 881"/>
                <a:gd name="T106" fmla="*/ 2098 w 2392"/>
                <a:gd name="T107" fmla="*/ 581 h 881"/>
                <a:gd name="T108" fmla="*/ 2265 w 2392"/>
                <a:gd name="T109" fmla="*/ 389 h 881"/>
                <a:gd name="T110" fmla="*/ 2457 w 2392"/>
                <a:gd name="T111" fmla="*/ 269 h 881"/>
                <a:gd name="T112" fmla="*/ 2505 w 2392"/>
                <a:gd name="T113" fmla="*/ 239 h 881"/>
                <a:gd name="T114" fmla="*/ 2661 w 2392"/>
                <a:gd name="T115" fmla="*/ 0 h 881"/>
                <a:gd name="T116" fmla="*/ 256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6AE37B-A684-4239-9B23-ECEE9262C12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ECCBBB-6510-4088-8AA1-EBE3E54F1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065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066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068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070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7071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1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7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072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73EDC7-2138-46C0-9CF4-B3000E380F41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2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A7DCAC-27F4-428E-B899-85B52BD0B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072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0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0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3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491 h 2071"/>
                        <a:gd name="T2" fmla="*/ 797 w 865"/>
                        <a:gd name="T3" fmla="*/ 318 h 2071"/>
                        <a:gd name="T4" fmla="*/ 863 w 865"/>
                        <a:gd name="T5" fmla="*/ 174 h 2071"/>
                        <a:gd name="T6" fmla="*/ 809 w 865"/>
                        <a:gd name="T7" fmla="*/ 186 h 2071"/>
                        <a:gd name="T8" fmla="*/ 749 w 865"/>
                        <a:gd name="T9" fmla="*/ 18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67 w 865"/>
                        <a:gd name="T47" fmla="*/ 1818 h 2071"/>
                        <a:gd name="T48" fmla="*/ 497 w 865"/>
                        <a:gd name="T49" fmla="*/ 1878 h 2071"/>
                        <a:gd name="T50" fmla="*/ 497 w 865"/>
                        <a:gd name="T51" fmla="*/ 1793 h 2071"/>
                        <a:gd name="T52" fmla="*/ 557 w 865"/>
                        <a:gd name="T53" fmla="*/ 1618 h 2071"/>
                        <a:gd name="T54" fmla="*/ 617 w 865"/>
                        <a:gd name="T55" fmla="*/ 1509 h 2071"/>
                        <a:gd name="T56" fmla="*/ 581 w 865"/>
                        <a:gd name="T57" fmla="*/ 1542 h 2071"/>
                        <a:gd name="T58" fmla="*/ 515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509 w 865"/>
                        <a:gd name="T77" fmla="*/ 980 h 2071"/>
                        <a:gd name="T78" fmla="*/ 611 w 865"/>
                        <a:gd name="T79" fmla="*/ 1028 h 2071"/>
                        <a:gd name="T80" fmla="*/ 665 w 865"/>
                        <a:gd name="T81" fmla="*/ 1004 h 2071"/>
                        <a:gd name="T82" fmla="*/ 659 w 865"/>
                        <a:gd name="T83" fmla="*/ 950 h 2071"/>
                        <a:gd name="T84" fmla="*/ 611 w 865"/>
                        <a:gd name="T85" fmla="*/ 908 h 2071"/>
                        <a:gd name="T86" fmla="*/ 497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58 h 2071"/>
                        <a:gd name="T102" fmla="*/ 737 w 865"/>
                        <a:gd name="T103" fmla="*/ 396 h 2071"/>
                        <a:gd name="T104" fmla="*/ 773 w 865"/>
                        <a:gd name="T105" fmla="*/ 538 h 2071"/>
                        <a:gd name="T106" fmla="*/ 809 w 865"/>
                        <a:gd name="T107" fmla="*/ 520 h 2071"/>
                        <a:gd name="T108" fmla="*/ 785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3127" name="Freeform 13"/>
                  <p:cNvSpPr>
                    <a:spLocks/>
                  </p:cNvSpPr>
                  <p:nvPr/>
                </p:nvSpPr>
                <p:spPr bwMode="auto">
                  <a:xfrm>
                    <a:off x="2726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8" name="Freeform 14"/>
                  <p:cNvSpPr>
                    <a:spLocks/>
                  </p:cNvSpPr>
                  <p:nvPr/>
                </p:nvSpPr>
                <p:spPr bwMode="auto">
                  <a:xfrm>
                    <a:off x="2794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9" name="Freeform 15"/>
                  <p:cNvSpPr>
                    <a:spLocks/>
                  </p:cNvSpPr>
                  <p:nvPr/>
                </p:nvSpPr>
                <p:spPr bwMode="auto">
                  <a:xfrm>
                    <a:off x="2541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2663A4-6FD4-4F1F-A414-99A68D327C13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737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03D6A28-5E65-4896-A8F2-A1DEA789C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Исполнение бюджета </a:t>
            </a:r>
            <a:r>
              <a:rPr lang="ru-RU" alt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Кавалерского сельского поселения Егорлыкского района</a:t>
            </a: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altLang="ru-RU" sz="4200" b="1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 2023 </a:t>
            </a: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4761"/>
              </p:ext>
            </p:extLst>
          </p:nvPr>
        </p:nvGraphicFramePr>
        <p:xfrm>
          <a:off x="306388" y="1176338"/>
          <a:ext cx="8531225" cy="54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7"/>
            <a:ext cx="7993062" cy="864096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расходов бюджета Кавалерского сельского 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Егорлыкского района</a:t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</a:rPr>
              <a:t>Структура расходов бюджета Кавалерского сельского поселения в </a:t>
            </a:r>
            <a:r>
              <a:rPr lang="ru-RU" altLang="ru-RU" sz="3200" dirty="0" smtClean="0">
                <a:solidFill>
                  <a:schemeClr val="tx2">
                    <a:lumMod val="10000"/>
                  </a:schemeClr>
                </a:solidFill>
              </a:rPr>
              <a:t>2023 </a:t>
            </a: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</a:rPr>
              <a:t>году</a:t>
            </a:r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568598"/>
              </p:ext>
            </p:extLst>
          </p:nvPr>
        </p:nvGraphicFramePr>
        <p:xfrm>
          <a:off x="374650" y="1392238"/>
          <a:ext cx="846772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74038" cy="11430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>
                <a:solidFill>
                  <a:schemeClr val="accent2"/>
                </a:solidFill>
              </a:rPr>
              <a:t/>
            </a:r>
            <a:br>
              <a:rPr lang="ru-RU" altLang="ru-RU" sz="1200">
                <a:solidFill>
                  <a:schemeClr val="accent2"/>
                </a:solidFill>
              </a:rPr>
            </a:br>
            <a:r>
              <a:rPr lang="en-US" altLang="ru-RU" sz="1200">
                <a:solidFill>
                  <a:schemeClr val="accent2"/>
                </a:solidFill>
              </a:rPr>
              <a:t>							</a:t>
            </a:r>
            <a:r>
              <a:rPr lang="ru-RU" altLang="ru-RU" sz="1200">
                <a:solidFill>
                  <a:schemeClr val="accent2"/>
                </a:solidFill>
              </a:rPr>
              <a:t>(тыс. рублей)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92626"/>
              </p:ext>
            </p:extLst>
          </p:nvPr>
        </p:nvGraphicFramePr>
        <p:xfrm>
          <a:off x="374650" y="1535113"/>
          <a:ext cx="85280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Иные межбюджетные трансферты, перечисляемые из бюджета Кавалерского сельского поселения Егорлыкского района бюджету муниципального района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en-US" sz="2000" dirty="0"/>
              <a:t>	</a:t>
            </a:r>
            <a:r>
              <a:rPr lang="en-US" sz="1300" dirty="0"/>
              <a:t>	</a:t>
            </a:r>
            <a:r>
              <a:rPr lang="ru-RU" sz="1300" dirty="0"/>
              <a:t>                                                                 </a:t>
            </a:r>
            <a:r>
              <a:rPr lang="ru-RU" sz="1300" dirty="0">
                <a:solidFill>
                  <a:srgbClr val="002060"/>
                </a:solidFill>
              </a:rPr>
              <a:t>(тыс. рублей)</a:t>
            </a:r>
            <a:br>
              <a:rPr lang="ru-RU" sz="1300" dirty="0">
                <a:solidFill>
                  <a:srgbClr val="002060"/>
                </a:solidFill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50578506"/>
              </p:ext>
            </p:extLst>
          </p:nvPr>
        </p:nvGraphicFramePr>
        <p:xfrm>
          <a:off x="374650" y="1319213"/>
          <a:ext cx="8539163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89661"/>
              </p:ext>
            </p:extLst>
          </p:nvPr>
        </p:nvGraphicFramePr>
        <p:xfrm>
          <a:off x="538163" y="1557338"/>
          <a:ext cx="814387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Расходы Кавалерского сельского поселения в </a:t>
            </a:r>
            <a:r>
              <a:rPr lang="ru-RU" altLang="ru-RU" sz="2800" dirty="0" smtClean="0"/>
              <a:t>2023 </a:t>
            </a:r>
            <a:r>
              <a:rPr lang="ru-RU" altLang="ru-RU" sz="2800" dirty="0"/>
              <a:t>году в разрезе муниципальных программ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Расходы Кавалерского сельского поселения в </a:t>
            </a:r>
            <a:r>
              <a:rPr lang="ru-RU" sz="2400" dirty="0" smtClean="0"/>
              <a:t>2023 </a:t>
            </a:r>
            <a:r>
              <a:rPr lang="ru-RU" sz="2400" dirty="0"/>
              <a:t>году в разрезе муниципальных программ и непрограммным направлениям деятельности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9251950"/>
              </p:ext>
            </p:extLst>
          </p:nvPr>
        </p:nvGraphicFramePr>
        <p:xfrm>
          <a:off x="1524000" y="1397000"/>
          <a:ext cx="6720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57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30895"/>
              </p:ext>
            </p:extLst>
          </p:nvPr>
        </p:nvGraphicFramePr>
        <p:xfrm>
          <a:off x="361950" y="1484785"/>
          <a:ext cx="8394700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484785"/>
                        <a:ext cx="8394700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9"/>
            <a:ext cx="7920880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на </a:t>
            </a:r>
            <a:r>
              <a:rPr lang="ru-RU" altLang="ru-RU" sz="2400" b="1" dirty="0" err="1">
                <a:solidFill>
                  <a:schemeClr val="tx2">
                    <a:lumMod val="10000"/>
                  </a:schemeClr>
                </a:solidFill>
              </a:rPr>
              <a:t>жилищно</a:t>
            </a: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 – коммунальное хозяйство</a:t>
            </a:r>
            <a:r>
              <a:rPr lang="en-US" altLang="ru-RU" sz="2100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altLang="ru-RU" sz="21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altLang="ru-RU" sz="1000" b="1" dirty="0"/>
              <a:t>	</a:t>
            </a:r>
            <a:r>
              <a:rPr lang="en-US" altLang="ru-RU" sz="1000" dirty="0"/>
              <a:t>						</a:t>
            </a:r>
            <a:r>
              <a:rPr lang="ru-RU" alt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9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328B662-DAE2-4773-9533-418A48872C51}" type="slidenum">
              <a:rPr lang="en-US" alt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pPr algn="r" eaLnBrk="1" hangingPunct="1">
                <a:defRPr/>
              </a:pPr>
              <a:t>2</a:t>
            </a:fld>
            <a:endParaRPr lang="en-US" altLang="ru-RU" b="1"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Основные показатели исполнения бюджета за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2023 </a:t>
            </a:r>
            <a:r>
              <a:rPr lang="ru-RU" sz="2400" kern="0" dirty="0"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2360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43062"/>
              </p:ext>
            </p:extLst>
          </p:nvPr>
        </p:nvGraphicFramePr>
        <p:xfrm>
          <a:off x="0" y="838200"/>
          <a:ext cx="9144000" cy="27622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83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5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11290,4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11296,4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100,05%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7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7973,2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7979,2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100,08%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3317,2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3317,2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42184"/>
              </p:ext>
            </p:extLst>
          </p:nvPr>
        </p:nvGraphicFramePr>
        <p:xfrm>
          <a:off x="107950" y="3716338"/>
          <a:ext cx="8929688" cy="2663825"/>
        </p:xfrm>
        <a:graphic>
          <a:graphicData uri="http://schemas.openxmlformats.org/drawingml/2006/table">
            <a:tbl>
              <a:tblPr/>
              <a:tblGrid>
                <a:gridCol w="3540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1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7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5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12874,1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12742,0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99,0%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5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-1583,7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-1445,6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49CB06-D70B-46C9-9F80-36D32047D772}" type="slidenum">
              <a:rPr lang="en-US" altLang="ru-RU" sz="1200">
                <a:solidFill>
                  <a:srgbClr val="2CB3B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ru-RU" sz="1200">
              <a:solidFill>
                <a:srgbClr val="2CB3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4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2154"/>
              </p:ext>
            </p:extLst>
          </p:nvPr>
        </p:nvGraphicFramePr>
        <p:xfrm>
          <a:off x="0" y="0"/>
          <a:ext cx="9144000" cy="6264277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6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бюджета Кавалерского сельского поселения Егорлыкского района  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(тыс. рублей)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5,408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6,100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 на  жилищно-коммунального хозяйства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0,930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оборону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0,144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социальную политику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0,106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культуру 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1,751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содержание органов местного самоуправления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3,078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838" y="354013"/>
            <a:ext cx="7340600" cy="7381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доходов 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Кавалерского сельского поселения Егорлыкского  района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04201"/>
              </p:ext>
            </p:extLst>
          </p:nvPr>
        </p:nvGraphicFramePr>
        <p:xfrm>
          <a:off x="628650" y="1574800"/>
          <a:ext cx="6996113" cy="47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6EC73-E155-48D7-A8D3-9D066F112642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00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4375" y="785813"/>
            <a:ext cx="7358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Кавалерского сельского поселения</a:t>
            </a:r>
            <a:endParaRPr lang="ru-RU" alt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835150"/>
            <a:ext cx="78724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Кавалерского сельского поселения состоят из следующих поступлений: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(единый сельскохозяйственный налог) 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16430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500563"/>
            <a:ext cx="2500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08500"/>
            <a:ext cx="18176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1803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621506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5E3F1-8104-4CAC-87B6-B7F6CCC51214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00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0825" y="100012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Неналоговые доходы </a:t>
            </a:r>
            <a:br>
              <a:rPr lang="ru-RU" altLang="ru-RU" sz="2400"/>
            </a:br>
            <a:r>
              <a:rPr lang="ru-RU" altLang="ru-RU" sz="2400"/>
              <a:t>    бюджета Кавалерского сельского поселения </a:t>
            </a:r>
          </a:p>
        </p:txBody>
      </p:sp>
      <p:pic>
        <p:nvPicPr>
          <p:cNvPr id="14340" name="Picture 6" descr="http://go32.ru/uploads/posts/2012-12/1355291163_ynie-brakonier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175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313" y="1857375"/>
            <a:ext cx="698341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состоят из следующих поступлений: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использования имущества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 и возмещение ущерба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оказания платных услуг и компенсации затрат государства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0"/>
            <a:ext cx="61436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</a:rPr>
              <a:t>Динамика поступлений собственных доходов в бюджет Кавалерского сельского поселения                      Егорлыкского района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0804"/>
              </p:ext>
            </p:extLst>
          </p:nvPr>
        </p:nvGraphicFramePr>
        <p:xfrm>
          <a:off x="301625" y="1966913"/>
          <a:ext cx="8537575" cy="45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безвозмездных поступлений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бюджет Кавалерского сельского поселения Егорлыкского района</a:t>
            </a:r>
            <a: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других бюджетов бюджетной системы Российской Федерации 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48687"/>
              </p:ext>
            </p:extLst>
          </p:nvPr>
        </p:nvGraphicFramePr>
        <p:xfrm>
          <a:off x="252413" y="2039938"/>
          <a:ext cx="86614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45108"/>
              </p:ext>
            </p:extLst>
          </p:nvPr>
        </p:nvGraphicFramePr>
        <p:xfrm>
          <a:off x="519113" y="1463675"/>
          <a:ext cx="825023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СТРУКТУРА СОБСТВЕННЫХ ДОХОДОВ БЮДЖЕТА КАВАЛЕРСКОГО СЕЛЬСКОГО ПОСЕЛЕНИЯ ЕГОРЛЫКСКОГО РАЙОНА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3202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411</Words>
  <Application>Microsoft Office PowerPoint</Application>
  <PresentationFormat>Экран (4:3)</PresentationFormat>
  <Paragraphs>99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</vt:lpstr>
      <vt:lpstr>Garamond</vt:lpstr>
      <vt:lpstr>Times New Roman</vt:lpstr>
      <vt:lpstr>Verdana</vt:lpstr>
      <vt:lpstr>Wingdings</vt:lpstr>
      <vt:lpstr>Сотрудничество</vt:lpstr>
      <vt:lpstr>Сетка с тенью</vt:lpstr>
      <vt:lpstr>Кимоно</vt:lpstr>
      <vt:lpstr>Диаграмма</vt:lpstr>
      <vt:lpstr>Презентация PowerPoint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 района          (тыс. рублей)</vt:lpstr>
      <vt:lpstr>Презентация PowerPoint</vt:lpstr>
      <vt:lpstr>Презентация PowerPoint</vt:lpstr>
      <vt:lpstr>Динамика поступлений собственных доходов в бюджет Кавалерского сельского поселения                      Егорлыкского района       (тыс. рублей)</vt:lpstr>
      <vt:lpstr>Динамика безвозмездных поступлений в бюджет Кавалерского сельского поселения Егорлыкского района от других бюджетов бюджетной системы Российской Федерации        (тыс. рублей)</vt:lpstr>
      <vt:lpstr>СТРУКТУРА СОБСТВЕННЫХ ДОХОДОВ БЮДЖЕТА КАВАЛЕРСКОГО СЕЛЬСКОГО ПОСЕЛЕНИЯ ЕГОРЛЫКСКОГО РАЙОНА В 2023 ГОДУ</vt:lpstr>
      <vt:lpstr>Динамика расходов бюджета Кавалерского сельского поселения Егорлыкского района        (тыс.рублей) </vt:lpstr>
      <vt:lpstr>Структура расходов бюджета Кавалерского сельского поселения в 2023 году</vt:lpstr>
      <vt:lpstr>Динамика расходов бюджета Кавалерского сельского поселения Егорлыкского района на культуру        (тыс. рублей)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Кавалерского сельского поселения в 2023 году в разрезе муниципальных программ</vt:lpstr>
      <vt:lpstr>Расходы Кавалерского сельского поселения в 2023 году в разрезе муниципальных программ и непрограммным направлениям деятельности</vt:lpstr>
      <vt:lpstr>Расходы бюджета Кавалерского сельского поселения Егорлыкского района на жилищно – коммунальное хозяйство        (тыс. рублей)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474</cp:revision>
  <dcterms:created xsi:type="dcterms:W3CDTF">2012-10-21T15:40:11Z</dcterms:created>
  <dcterms:modified xsi:type="dcterms:W3CDTF">2024-06-11T07:29:07Z</dcterms:modified>
</cp:coreProperties>
</file>