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18"/>
  </p:notesMasterIdLst>
  <p:sldIdLst>
    <p:sldId id="271" r:id="rId2"/>
    <p:sldId id="257" r:id="rId3"/>
    <p:sldId id="297" r:id="rId4"/>
    <p:sldId id="258" r:id="rId5"/>
    <p:sldId id="260" r:id="rId6"/>
    <p:sldId id="293" r:id="rId7"/>
    <p:sldId id="300" r:id="rId8"/>
    <p:sldId id="301" r:id="rId9"/>
    <p:sldId id="261" r:id="rId10"/>
    <p:sldId id="262" r:id="rId11"/>
    <p:sldId id="267" r:id="rId12"/>
    <p:sldId id="269" r:id="rId13"/>
    <p:sldId id="281" r:id="rId14"/>
    <p:sldId id="272" r:id="rId15"/>
    <p:sldId id="292" r:id="rId16"/>
    <p:sldId id="291" r:id="rId17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6EB128-9D36-4552-8DDA-C79C2D88D19B}">
          <p14:sldIdLst>
            <p14:sldId id="271"/>
            <p14:sldId id="257"/>
            <p14:sldId id="297"/>
            <p14:sldId id="258"/>
            <p14:sldId id="260"/>
            <p14:sldId id="293"/>
            <p14:sldId id="300"/>
            <p14:sldId id="301"/>
            <p14:sldId id="261"/>
            <p14:sldId id="262"/>
            <p14:sldId id="267"/>
            <p14:sldId id="269"/>
            <p14:sldId id="281"/>
            <p14:sldId id="272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075"/>
    <a:srgbClr val="4270C1"/>
    <a:srgbClr val="EC524E"/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7" autoAdjust="0"/>
    <p:restoredTop sz="94322" autoAdjust="0"/>
  </p:normalViewPr>
  <p:slideViewPr>
    <p:cSldViewPr>
      <p:cViewPr varScale="1">
        <p:scale>
          <a:sx n="116" d="100"/>
          <a:sy n="116" d="100"/>
        </p:scale>
        <p:origin x="2028" y="10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БЮДЖЕТ КАВАЛЕРСКОГО СЕЛЬСКОГО ПОСЕЛЕНИЯ ЕГОРЛЫКСКОГО РАЙОНА НА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 И  НА ПЛАНОВЫЙ ПЕРИОД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2026 </a:t>
            </a:r>
            <a:r>
              <a:rPr lang="ru-RU" altLang="ru-RU" sz="4000" b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 </a:t>
            </a:r>
            <a:r>
              <a:rPr lang="ru-RU" altLang="ru-RU" sz="4000" b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2027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r>
              <a:rPr lang="ru-RU" sz="2100" b="1" i="1" dirty="0">
                <a:solidFill>
                  <a:srgbClr val="00B0F0"/>
                </a:solidFill>
              </a:rPr>
              <a:t/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12109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1" name="Диаграмма" r:id="rId3" imgW="8848745" imgH="5152950" progId="MSGraph.Chart.8">
                  <p:embed followColorScheme="full"/>
                </p:oleObj>
              </mc:Choice>
              <mc:Fallback>
                <p:oleObj name="Диаграмма" r:id="rId3" imgW="8848745" imgH="51529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 dirty="0">
                <a:solidFill>
                  <a:schemeClr val="accent2"/>
                </a:solidFill>
              </a:rPr>
              <a:t/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65582"/>
              </p:ext>
            </p:extLst>
          </p:nvPr>
        </p:nvGraphicFramePr>
        <p:xfrm>
          <a:off x="359569" y="1484314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9" name="Диаграмма" r:id="rId4" imgW="8953556" imgH="5305500" progId="MSGraph.Chart.8">
                  <p:embed followColorScheme="full"/>
                </p:oleObj>
              </mc:Choice>
              <mc:Fallback>
                <p:oleObj name="Диаграмма" r:id="rId4" imgW="8953556" imgH="5305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484314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r>
              <a:rPr lang="en-US" altLang="ru-RU" sz="2400" b="1" dirty="0">
                <a:solidFill>
                  <a:schemeClr val="bg2"/>
                </a:solidFill>
              </a:rPr>
              <a:t/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46724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3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</a:rPr>
              <a:t>на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</a:rPr>
              <a:t>жилищно</a:t>
            </a:r>
            <a:r>
              <a:rPr lang="ru-RU" altLang="ru-RU" sz="2400" b="1" dirty="0">
                <a:solidFill>
                  <a:schemeClr val="bg1"/>
                </a:solidFill>
              </a:rPr>
              <a:t> – коммунальное хозяйство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87478"/>
              </p:ext>
            </p:extLst>
          </p:nvPr>
        </p:nvGraphicFramePr>
        <p:xfrm>
          <a:off x="435682" y="1772816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7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82" y="1772816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287" y="332656"/>
            <a:ext cx="7992888" cy="1008112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Егорлыкского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района бюджету муниципального района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sz="1000" dirty="0">
                <a:solidFill>
                  <a:srgbClr val="002060"/>
                </a:solidFill>
              </a:rPr>
              <a:t/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375437245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1" name="Диаграмма" r:id="rId4" imgW="8001068" imgH="4267080" progId="MSGraph.Chart.8">
                  <p:embed followColorScheme="full"/>
                </p:oleObj>
              </mc:Choice>
              <mc:Fallback>
                <p:oleObj name="Диаграмма" r:id="rId4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</a:t>
            </a:r>
            <a:r>
              <a:rPr lang="ru-RU" sz="2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2025 </a:t>
            </a: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245,0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17,2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3529,7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1494,0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–0,0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6355,3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.рублей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-177,5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2025 </a:t>
            </a:r>
            <a:r>
              <a:rPr lang="ru-RU" altLang="ru-RU" sz="1800" b="1" dirty="0">
                <a:solidFill>
                  <a:schemeClr val="bg2"/>
                </a:solidFill>
              </a:rPr>
              <a:t>год и на плановый период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2026 </a:t>
            </a:r>
            <a:r>
              <a:rPr lang="ru-RU" altLang="ru-RU" sz="1800" b="1" dirty="0">
                <a:solidFill>
                  <a:schemeClr val="bg2"/>
                </a:solidFill>
              </a:rPr>
              <a:t>и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2027 </a:t>
            </a:r>
            <a:r>
              <a:rPr lang="ru-RU" altLang="ru-RU" sz="1800" b="1" dirty="0">
                <a:solidFill>
                  <a:schemeClr val="bg2"/>
                </a:solidFill>
              </a:rPr>
              <a:t>годов</a:t>
            </a:r>
            <a:r>
              <a:rPr lang="en-US" altLang="ru-RU" sz="1800" b="1" dirty="0">
                <a:solidFill>
                  <a:srgbClr val="17375E"/>
                </a:solidFill>
              </a:rPr>
              <a:t/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9276722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2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12335,5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10744,3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8940,0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8498,17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8261,7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8475,9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3837,4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2482,6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464,1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12335,5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10744,3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8940,0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3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4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r>
              <a:rPr lang="ru-RU" sz="2700" dirty="0">
                <a:solidFill>
                  <a:srgbClr val="17375E"/>
                </a:solidFill>
              </a:rPr>
              <a:t/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45793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1" name="Диаграмма" r:id="rId3" imgW="8839290" imgH="4800600" progId="MSGraph.Chart.8">
                  <p:embed followColorScheme="full"/>
                </p:oleObj>
              </mc:Choice>
              <mc:Fallback>
                <p:oleObj name="Диаграмма" r:id="rId3" imgW="8839290" imgH="48006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r>
              <a:rPr lang="en-US" altLang="ru-RU" sz="1800" dirty="0">
                <a:solidFill>
                  <a:srgbClr val="C00000"/>
                </a:solidFill>
              </a:rPr>
              <a:t/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74576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5" name="Диаграмма" r:id="rId4" imgW="8267689" imgH="4743360" progId="MSGraph.Chart.8">
                  <p:embed followColorScheme="full"/>
                </p:oleObj>
              </mc:Choice>
              <mc:Fallback>
                <p:oleObj name="Диаграмма" r:id="rId4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r>
              <a:rPr lang="en-US" altLang="ru-RU" sz="2000" b="1" dirty="0">
                <a:solidFill>
                  <a:schemeClr val="bg1"/>
                </a:solidFill>
              </a:rPr>
              <a:t/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38508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" name="Диаграмма" r:id="rId3" imgW="8267689" imgH="4743360" progId="MSGraph.Chart.8">
                  <p:embed followColorScheme="full"/>
                </p:oleObj>
              </mc:Choice>
              <mc:Fallback>
                <p:oleObj name="Диаграмма" r:id="rId3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902">
              <a:srgbClr val="F39593"/>
            </a:gs>
            <a:gs pos="82000">
              <a:srgbClr val="F4A1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rgbClr val="75D07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091038"/>
              </p:ext>
            </p:extLst>
          </p:nvPr>
        </p:nvGraphicFramePr>
        <p:xfrm>
          <a:off x="514350" y="1125538"/>
          <a:ext cx="82296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Лист" r:id="rId3" imgW="9458435" imgH="6219720" progId="Excel.Sheet.8">
                  <p:embed/>
                </p:oleObj>
              </mc:Choice>
              <mc:Fallback>
                <p:oleObj name="Лист" r:id="rId3" imgW="9458435" imgH="62197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125538"/>
                        <a:ext cx="8229600" cy="5248275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2025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8971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902">
              <a:srgbClr val="F39593"/>
            </a:gs>
            <a:gs pos="82000">
              <a:srgbClr val="F4A1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rgbClr val="75D075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177755"/>
              </p:ext>
            </p:extLst>
          </p:nvPr>
        </p:nvGraphicFramePr>
        <p:xfrm>
          <a:off x="392113" y="1128713"/>
          <a:ext cx="8677275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7" name="Лист" r:id="rId3" imgW="9401167" imgH="6010200" progId="Excel.Sheet.8">
                  <p:embed/>
                </p:oleObj>
              </mc:Choice>
              <mc:Fallback>
                <p:oleObj name="Лист" r:id="rId3" imgW="9401167" imgH="601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128713"/>
                        <a:ext cx="8677275" cy="5537200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РАСХОДОВ БЮДЖЕТА </a:t>
            </a:r>
            <a:r>
              <a:rPr lang="ru-RU" altLang="ru-RU" sz="2000" b="1" dirty="0">
                <a:solidFill>
                  <a:schemeClr val="bg2"/>
                </a:solidFill>
              </a:rPr>
              <a:t>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2025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9656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75145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7" name="Диаграмма" r:id="rId3" imgW="8220145" imgH="4876740" progId="MSGraph.Chart.8">
                  <p:embed followColorScheme="full"/>
                </p:oleObj>
              </mc:Choice>
              <mc:Fallback>
                <p:oleObj name="Диаграмма" r:id="rId3" imgW="8220145" imgH="48767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2063</TotalTime>
  <Words>417</Words>
  <Application>Microsoft Office PowerPoint</Application>
  <PresentationFormat>Произвольный</PresentationFormat>
  <Paragraphs>95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Лист Microsoft Excel 97-2003</vt:lpstr>
      <vt:lpstr>Диаграмма</vt:lpstr>
      <vt:lpstr>Лист</vt:lpstr>
      <vt:lpstr>Презентация PowerPoint</vt:lpstr>
      <vt:lpstr>Основные параметры бюджета Кавалерского сельского поселения Егорлыкского района на 2025 год и на плановый период 2026 и 2027 годов (тыс. рублей)</vt:lpstr>
      <vt:lpstr>Что такое бюджет?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2025 ГОДУ</vt:lpstr>
      <vt:lpstr>СТРУКТУРА РАСХОДОВ БЮДЖЕТА КАВАЛЕРСКОГО СЕЛЬСКОГО ПОСЕЛЕНИЯ ЕГОРЛЫКСКОГО РАЙОНА В 2025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2025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437</cp:revision>
  <dcterms:created xsi:type="dcterms:W3CDTF">2012-10-21T15:40:11Z</dcterms:created>
  <dcterms:modified xsi:type="dcterms:W3CDTF">2025-01-14T13:08:14Z</dcterms:modified>
</cp:coreProperties>
</file>