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notesMasterIdLst>
    <p:notesMasterId r:id="rId20"/>
  </p:notesMasterIdLst>
  <p:sldIdLst>
    <p:sldId id="271" r:id="rId2"/>
    <p:sldId id="257" r:id="rId3"/>
    <p:sldId id="297" r:id="rId4"/>
    <p:sldId id="295" r:id="rId5"/>
    <p:sldId id="298" r:id="rId6"/>
    <p:sldId id="258" r:id="rId7"/>
    <p:sldId id="260" r:id="rId8"/>
    <p:sldId id="293" r:id="rId9"/>
    <p:sldId id="284" r:id="rId10"/>
    <p:sldId id="299" r:id="rId11"/>
    <p:sldId id="261" r:id="rId12"/>
    <p:sldId id="262" r:id="rId13"/>
    <p:sldId id="267" r:id="rId14"/>
    <p:sldId id="269" r:id="rId15"/>
    <p:sldId id="281" r:id="rId16"/>
    <p:sldId id="272" r:id="rId17"/>
    <p:sldId id="292" r:id="rId18"/>
    <p:sldId id="291" r:id="rId19"/>
  </p:sldIdLst>
  <p:sldSz cx="9215438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339966"/>
    <a:srgbClr val="00FF99"/>
    <a:srgbClr val="FFFF00"/>
    <a:srgbClr val="CC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37" autoAdjust="0"/>
    <p:restoredTop sz="94322" autoAdjust="0"/>
  </p:normalViewPr>
  <p:slideViewPr>
    <p:cSldViewPr>
      <p:cViewPr varScale="1">
        <p:scale>
          <a:sx n="116" d="100"/>
          <a:sy n="116" d="100"/>
        </p:scale>
        <p:origin x="2028" y="108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42" y="18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D83E1-D68A-41B2-9354-87B15BCC8231}" type="presOf" srcId="{E3B6E1A6-335C-4958-9D34-220E0923536F}" destId="{AA2BCA1F-E923-41D1-9CBE-F5DBD359B4C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C918F3-1268-4699-A1CA-3C0114ED0CE5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5800"/>
            <a:ext cx="460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F87549-10EE-47FD-99A6-ADF36B304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7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41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FCEB42-BE9E-40B7-9608-CB0938312488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211" y="1447802"/>
            <a:ext cx="667269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211" y="4777380"/>
            <a:ext cx="667269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AB593-3682-4070-950E-E372B0DA15EF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A51B3-A03F-4820-99A0-88CBD8EFDE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9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4800587"/>
            <a:ext cx="667269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211" y="685800"/>
            <a:ext cx="667269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2" y="5367325"/>
            <a:ext cx="667269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1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1" y="1447800"/>
            <a:ext cx="667269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3657600"/>
            <a:ext cx="667269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15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9" y="1447800"/>
            <a:ext cx="6047933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59491" y="3771174"/>
            <a:ext cx="550382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4350657"/>
            <a:ext cx="667269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9162" y="971253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4376" y="2613787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35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3124201"/>
            <a:ext cx="667269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1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544" y="1981200"/>
            <a:ext cx="22279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3299" y="2667000"/>
            <a:ext cx="221324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6266" y="1981200"/>
            <a:ext cx="2219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28287" y="2667000"/>
            <a:ext cx="22279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1981200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86674" y="2667000"/>
            <a:ext cx="221684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99" y="4250949"/>
            <a:ext cx="2222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3299" y="2209800"/>
            <a:ext cx="2222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93299" y="4827213"/>
            <a:ext cx="222284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0587" y="4250949"/>
            <a:ext cx="22156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40586" y="2209800"/>
            <a:ext cx="22156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39564" y="4827212"/>
            <a:ext cx="221857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4250949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86673" y="2209800"/>
            <a:ext cx="2216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86581" y="4827210"/>
            <a:ext cx="221977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33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45393-8640-4DCC-98CD-9CA94A128491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BDB26-9AF6-4CAA-8F7A-2FB069F5E0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84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453" y="430215"/>
            <a:ext cx="1325065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299" y="773205"/>
            <a:ext cx="5612319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8DDB6-FCDA-4681-A41D-5D38A0157033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42CAB-4EC6-4C20-97A5-ABCDE1A89E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05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CF62-186F-474F-AA76-4329E413D283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0F15-988E-4392-B5C7-8072115F81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33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2861735"/>
            <a:ext cx="667269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19262-8DBC-464A-A8D6-E599FFF39D2F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3A05C-980B-4F67-862C-C08179D684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4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167" y="2060577"/>
            <a:ext cx="332388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116" y="2056093"/>
            <a:ext cx="3323882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85028-7048-4FF3-AC51-5CDDF9514B0D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6FC4C-F761-48E3-9F9C-C5FE4E49B3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98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6" y="1905000"/>
            <a:ext cx="3323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16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5117" y="1905000"/>
            <a:ext cx="33238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511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0605E-D5EF-468D-8DEA-A3E64E6A85A9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2CD8-B4FD-4F94-8A50-2AEAC52445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7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2365D-83DF-4612-B6C4-DC2860C73159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74D76-62DF-4AD7-B713-B059CD058F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6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C7B14-8696-4886-8420-3DF635514222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FF514-DFB0-4AE1-94DC-237358ADA6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30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1447800"/>
            <a:ext cx="257139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440" y="1447800"/>
            <a:ext cx="392846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129282"/>
            <a:ext cx="2571395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9AC61-4A72-4055-B09D-EB478BD49F8F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071E7-E26E-4C97-B4FA-1A2CC1A06D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6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19" y="1854192"/>
            <a:ext cx="3850523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4249" y="1143000"/>
            <a:ext cx="241968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657600"/>
            <a:ext cx="3844531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E0181-802C-4891-B30E-29A277F932D0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C353-2B4A-4E69-AB9D-A27B0B4467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3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48647" y="1676400"/>
            <a:ext cx="2841427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734284" y="-457200"/>
            <a:ext cx="1612702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348647" y="6096000"/>
            <a:ext cx="998339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5191" y="2667000"/>
            <a:ext cx="4223742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46349" y="2895600"/>
            <a:ext cx="238065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06157" y="0"/>
            <a:ext cx="691158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497" y="452718"/>
            <a:ext cx="71105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7" y="2052925"/>
            <a:ext cx="676408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57414" y="1827878"/>
            <a:ext cx="990599" cy="230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97111" y="3262478"/>
            <a:ext cx="3859795" cy="23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27107" y="295737"/>
            <a:ext cx="633726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387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9569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ПРОЕКТ БЮДЖЕТА КАВАЛЕРСКОГО СЕЛЬСКОГО ПОСЕЛЕНИЯ ЕГОРЛЫКСКОГО РАЙОНА НА </a:t>
            </a:r>
            <a:r>
              <a:rPr lang="ru-RU" altLang="ru-RU" sz="40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2024 </a:t>
            </a: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ГОД И  НА ПЛАНОВЫЙ ПЕРИОД </a:t>
            </a:r>
            <a:r>
              <a:rPr lang="ru-RU" altLang="ru-RU" sz="40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2025 </a:t>
            </a:r>
            <a:r>
              <a:rPr lang="ru-RU" altLang="ru-RU" sz="4000" b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– </a:t>
            </a:r>
            <a:r>
              <a:rPr lang="ru-RU" altLang="ru-RU" sz="4000" b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2026 </a:t>
            </a: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ГОДОВ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137317"/>
              </p:ext>
            </p:extLst>
          </p:nvPr>
        </p:nvGraphicFramePr>
        <p:xfrm>
          <a:off x="392113" y="1127125"/>
          <a:ext cx="8677275" cy="55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Лист" r:id="rId3" imgW="9401167" imgH="6010200" progId="Excel.Sheet.8">
                  <p:embed/>
                </p:oleObj>
              </mc:Choice>
              <mc:Fallback>
                <p:oleObj name="Лист" r:id="rId3" imgW="9401167" imgH="6010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127125"/>
                        <a:ext cx="8677275" cy="5538788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РАСХОДОВ БЮДЖЕТА </a:t>
            </a:r>
            <a:r>
              <a:rPr lang="ru-RU" altLang="ru-RU" sz="2000" b="1" dirty="0">
                <a:solidFill>
                  <a:schemeClr val="bg2"/>
                </a:solidFill>
              </a:rPr>
              <a:t>КАВАЛЕРСКОГО СЕЛЬСКОГО ПОСЕЛЕНИЯ ЕГОРЛЫКСКОГО РАЙОНА В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2024 </a:t>
            </a:r>
            <a:r>
              <a:rPr lang="ru-RU" altLang="ru-RU" sz="2000" b="1" dirty="0">
                <a:solidFill>
                  <a:schemeClr val="bg2"/>
                </a:solidFill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4019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FC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25" y="476250"/>
            <a:ext cx="783431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50" b="1" i="1" dirty="0">
                <a:solidFill>
                  <a:schemeClr val="bg2"/>
                </a:solidFill>
              </a:rPr>
              <a:t>Динамика поступлений собственных доходов в бюджет Кавалерского сельского поселения </a:t>
            </a:r>
            <a:r>
              <a:rPr lang="ru-RU" sz="1750" b="1" i="1" dirty="0" err="1">
                <a:solidFill>
                  <a:schemeClr val="bg2"/>
                </a:solidFill>
              </a:rPr>
              <a:t>Егорлыкского</a:t>
            </a:r>
            <a:r>
              <a:rPr lang="ru-RU" sz="1750" b="1" i="1" dirty="0">
                <a:solidFill>
                  <a:schemeClr val="bg2"/>
                </a:solidFill>
              </a:rPr>
              <a:t> района</a:t>
            </a:r>
            <a:r>
              <a:rPr lang="en-US" sz="1700" dirty="0"/>
              <a:t>							</a:t>
            </a:r>
            <a:r>
              <a:rPr lang="ru-RU" sz="1100" b="1" dirty="0">
                <a:solidFill>
                  <a:srgbClr val="254061"/>
                </a:solidFill>
              </a:rPr>
              <a:t>(тыс. рублей)</a:t>
            </a:r>
            <a:endParaRPr lang="ru-RU" sz="1100" dirty="0">
              <a:solidFill>
                <a:srgbClr val="254061"/>
              </a:solidFill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774536"/>
              </p:ext>
            </p:extLst>
          </p:nvPr>
        </p:nvGraphicFramePr>
        <p:xfrm>
          <a:off x="286544" y="1484313"/>
          <a:ext cx="87137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2" name="Диаграмма" r:id="rId3" imgW="8220145" imgH="4876740" progId="MSGraph.Chart.8">
                  <p:embed followColorScheme="full"/>
                </p:oleObj>
              </mc:Choice>
              <mc:Fallback>
                <p:oleObj name="Диаграмма" r:id="rId3" imgW="8220145" imgH="487674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4" y="1484313"/>
                        <a:ext cx="87137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248" y="332656"/>
            <a:ext cx="8136904" cy="93610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Безвозмездные поступления 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от других бюджетов бюджетной системы Российской Федерации</a:t>
            </a:r>
            <a:r>
              <a:rPr lang="ru-RU" sz="2100" b="1" i="1" dirty="0">
                <a:solidFill>
                  <a:srgbClr val="00B0F0"/>
                </a:solidFill>
              </a:rPr>
              <a:t/>
            </a:r>
            <a:br>
              <a:rPr lang="ru-RU" sz="2100" b="1" i="1" dirty="0">
                <a:solidFill>
                  <a:srgbClr val="00B0F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en-US" sz="900" dirty="0"/>
              <a:t>							(</a:t>
            </a:r>
            <a:r>
              <a:rPr lang="ru-RU" sz="900" b="1" dirty="0">
                <a:solidFill>
                  <a:srgbClr val="002060"/>
                </a:solidFill>
              </a:rPr>
              <a:t>тыс.рублей</a:t>
            </a:r>
            <a:r>
              <a:rPr lang="en-US" sz="900" b="1" dirty="0">
                <a:solidFill>
                  <a:srgbClr val="002060"/>
                </a:solidFill>
              </a:rPr>
              <a:t>)</a:t>
            </a:r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411804"/>
              </p:ext>
            </p:extLst>
          </p:nvPr>
        </p:nvGraphicFramePr>
        <p:xfrm>
          <a:off x="143670" y="1125538"/>
          <a:ext cx="8848725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6" name="Диаграмма" r:id="rId4" imgW="8848745" imgH="5152950" progId="MSGraph.Chart.8">
                  <p:embed followColorScheme="full"/>
                </p:oleObj>
              </mc:Choice>
              <mc:Fallback>
                <p:oleObj name="Диаграмма" r:id="rId4" imgW="8848745" imgH="515295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70" y="1125538"/>
                        <a:ext cx="8848725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287239" y="274638"/>
            <a:ext cx="8568951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Динамика расходов бюджета Кавалерского сельского поселения Егорлыкского района на культуру</a:t>
            </a:r>
            <a:r>
              <a:rPr lang="ru-RU" altLang="ru-RU" sz="1200" dirty="0">
                <a:solidFill>
                  <a:schemeClr val="accent2"/>
                </a:solidFill>
              </a:rPr>
              <a:t/>
            </a:r>
            <a:br>
              <a:rPr lang="ru-RU" altLang="ru-RU" sz="1200" dirty="0">
                <a:solidFill>
                  <a:schemeClr val="accent2"/>
                </a:solidFill>
              </a:rPr>
            </a:br>
            <a:r>
              <a:rPr lang="en-US" altLang="ru-RU" sz="1200" dirty="0">
                <a:solidFill>
                  <a:schemeClr val="accent2"/>
                </a:solidFill>
              </a:rPr>
              <a:t>							</a:t>
            </a:r>
            <a:r>
              <a:rPr lang="ru-RU" altLang="ru-RU" sz="1200" b="1" dirty="0">
                <a:solidFill>
                  <a:schemeClr val="accent2"/>
                </a:solidFill>
              </a:rPr>
              <a:t>(тыс. рублей)</a:t>
            </a:r>
            <a:endParaRPr lang="ru-RU" altLang="ru-RU" sz="1200" dirty="0">
              <a:solidFill>
                <a:schemeClr val="accent2"/>
              </a:solidFill>
            </a:endParaRP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43746"/>
              </p:ext>
            </p:extLst>
          </p:nvPr>
        </p:nvGraphicFramePr>
        <p:xfrm>
          <a:off x="180000" y="1584000"/>
          <a:ext cx="862965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4" name="Диаграмма" r:id="rId4" imgW="8953556" imgH="5305500" progId="MSGraph.Chart.8">
                  <p:embed followColorScheme="full"/>
                </p:oleObj>
              </mc:Choice>
              <mc:Fallback>
                <p:oleObj name="Диаграмма" r:id="rId4" imgW="8953556" imgH="53055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" y="1584000"/>
                        <a:ext cx="8629650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597025" y="549275"/>
            <a:ext cx="7618413" cy="1366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/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chemeClr val="bg2"/>
                </a:solidFill>
              </a:rPr>
              <a:t/>
            </a:r>
            <a:br>
              <a:rPr lang="ru-RU" altLang="ru-RU" sz="2400" dirty="0">
                <a:solidFill>
                  <a:schemeClr val="bg2"/>
                </a:solidFill>
              </a:rPr>
            </a:br>
            <a:r>
              <a:rPr lang="ru-RU" altLang="ru-RU" sz="2400" b="1" dirty="0">
                <a:solidFill>
                  <a:schemeClr val="bg2"/>
                </a:solidFill>
              </a:rPr>
              <a:t> на общегосударственные вопросы</a:t>
            </a:r>
            <a:r>
              <a:rPr lang="en-US" altLang="ru-RU" sz="2400" b="1" dirty="0">
                <a:solidFill>
                  <a:schemeClr val="bg2"/>
                </a:solidFill>
              </a:rPr>
              <a:t/>
            </a:r>
            <a:br>
              <a:rPr lang="en-US" altLang="ru-RU" sz="2400" b="1" dirty="0">
                <a:solidFill>
                  <a:schemeClr val="bg2"/>
                </a:solidFill>
              </a:rPr>
            </a:br>
            <a:r>
              <a:rPr lang="en-US" altLang="ru-RU" sz="2400" b="1" dirty="0">
                <a:solidFill>
                  <a:schemeClr val="bg2"/>
                </a:solidFill>
              </a:rPr>
              <a:t>	</a:t>
            </a:r>
            <a:r>
              <a:rPr lang="en-US" altLang="ru-RU" sz="2400" dirty="0">
                <a:solidFill>
                  <a:schemeClr val="bg2"/>
                </a:solidFill>
              </a:rPr>
              <a:t>						</a:t>
            </a:r>
            <a:r>
              <a:rPr lang="ru-RU" altLang="ru-RU" sz="1100" b="1" dirty="0">
                <a:solidFill>
                  <a:schemeClr val="bg2"/>
                </a:solidFill>
              </a:rPr>
              <a:t>(тыс. рублей)</a:t>
            </a:r>
            <a:r>
              <a:rPr lang="ru-RU" altLang="ru-RU" sz="2400" dirty="0">
                <a:solidFill>
                  <a:schemeClr val="bg2"/>
                </a:solidFill>
              </a:rPr>
              <a:t/>
            </a:r>
            <a:br>
              <a:rPr lang="ru-RU" altLang="ru-RU" sz="2400" dirty="0">
                <a:solidFill>
                  <a:schemeClr val="bg2"/>
                </a:solidFill>
              </a:rPr>
            </a:br>
            <a:endParaRPr lang="ru-RU" altLang="ru-RU" sz="2400" dirty="0">
              <a:solidFill>
                <a:schemeClr val="bg2"/>
              </a:solidFill>
            </a:endParaRP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6495"/>
              </p:ext>
            </p:extLst>
          </p:nvPr>
        </p:nvGraphicFramePr>
        <p:xfrm>
          <a:off x="359569" y="1700214"/>
          <a:ext cx="83947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Диаграмма" r:id="rId4" imgW="8639122" imgH="4352940" progId="MSGraph.Chart.8">
                  <p:embed followColorScheme="full"/>
                </p:oleObj>
              </mc:Choice>
              <mc:Fallback>
                <p:oleObj name="Диаграмма" r:id="rId4" imgW="8639122" imgH="43529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1700214"/>
                        <a:ext cx="8394700" cy="4968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47280" y="549275"/>
            <a:ext cx="8208912" cy="115153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Расходы бюджета Кавалерского сельского поселения Егорлыкского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района</a:t>
            </a: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на</a:t>
            </a:r>
            <a:br>
              <a:rPr lang="ru-RU" altLang="ru-RU" sz="2400" b="1" dirty="0" smtClean="0">
                <a:solidFill>
                  <a:srgbClr val="FF0000"/>
                </a:solidFill>
              </a:rPr>
            </a:br>
            <a:r>
              <a:rPr lang="ru-RU" altLang="ru-RU" sz="24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жилищно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– коммунальное хозяйство</a:t>
            </a:r>
            <a:r>
              <a:rPr lang="ru-RU" altLang="ru-RU" sz="1000" dirty="0">
                <a:solidFill>
                  <a:srgbClr val="002060"/>
                </a:solidFill>
              </a:rPr>
              <a:t/>
            </a:r>
            <a:br>
              <a:rPr lang="ru-RU" altLang="ru-RU" sz="1000" dirty="0">
                <a:solidFill>
                  <a:srgbClr val="002060"/>
                </a:solidFill>
              </a:rPr>
            </a:br>
            <a:endParaRPr lang="ru-RU" alt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41843"/>
              </p:ext>
            </p:extLst>
          </p:nvPr>
        </p:nvGraphicFramePr>
        <p:xfrm>
          <a:off x="397669" y="1844675"/>
          <a:ext cx="839470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2" name="Диаграмма" r:id="rId4" imgW="8639122" imgH="4352940" progId="MSGraph.Chart.8">
                  <p:embed followColorScheme="full"/>
                </p:oleObj>
              </mc:Choice>
              <mc:Fallback>
                <p:oleObj name="Диаграмма" r:id="rId4" imgW="8639122" imgH="43529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9" y="1844675"/>
                        <a:ext cx="839470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7319" y="332656"/>
            <a:ext cx="7704856" cy="1224136"/>
          </a:xfrm>
        </p:spPr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Иные межбюджетные трансферты, перечисляемые из бюджета Кавалерского сельского поселения </a:t>
            </a:r>
            <a:r>
              <a:rPr lang="ru-RU" sz="1800" b="1" dirty="0" err="1">
                <a:solidFill>
                  <a:schemeClr val="bg1"/>
                </a:solidFill>
              </a:rPr>
              <a:t>Егорлыкского</a:t>
            </a:r>
            <a:r>
              <a:rPr lang="ru-RU" sz="1800" b="1" dirty="0">
                <a:solidFill>
                  <a:schemeClr val="bg1"/>
                </a:solidFill>
              </a:rPr>
              <a:t> района бюджету муниципального района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en-US" sz="1600" dirty="0"/>
              <a:t>	</a:t>
            </a:r>
            <a:r>
              <a:rPr lang="en-US" sz="1000" dirty="0"/>
              <a:t>	</a:t>
            </a:r>
            <a:r>
              <a:rPr lang="ru-RU" sz="1000" dirty="0"/>
              <a:t>                                                                 </a:t>
            </a:r>
            <a:r>
              <a:rPr lang="ru-RU" sz="1000" b="1" dirty="0">
                <a:solidFill>
                  <a:srgbClr val="002060"/>
                </a:solidFill>
              </a:rPr>
              <a:t>(тыс. рублей)</a:t>
            </a:r>
            <a:r>
              <a:rPr lang="ru-RU" sz="1000" dirty="0">
                <a:solidFill>
                  <a:srgbClr val="002060"/>
                </a:solidFill>
              </a:rPr>
              <a:t/>
            </a:r>
            <a:br>
              <a:rPr lang="ru-RU" sz="1000" dirty="0">
                <a:solidFill>
                  <a:srgbClr val="002060"/>
                </a:solidFill>
              </a:rPr>
            </a:br>
            <a:endParaRPr 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1507" name="Object 7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778680403"/>
              </p:ext>
            </p:extLst>
          </p:nvPr>
        </p:nvGraphicFramePr>
        <p:xfrm>
          <a:off x="430213" y="1268760"/>
          <a:ext cx="8785225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6" name="Диаграмма" r:id="rId3" imgW="8001068" imgH="4267080" progId="MSGraph.Chart.8">
                  <p:embed followColorScheme="full"/>
                </p:oleObj>
              </mc:Choice>
              <mc:Fallback>
                <p:oleObj name="Диаграмма" r:id="rId3" imgW="8001068" imgH="4267080" progId="MSGraph.Chart.8">
                  <p:embed followColorScheme="full"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268760"/>
                        <a:ext cx="8785225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36344" y="130175"/>
            <a:ext cx="3595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администрация Кавалерского сельского поселения </a:t>
            </a:r>
          </a:p>
        </p:txBody>
      </p:sp>
      <p:sp>
        <p:nvSpPr>
          <p:cNvPr id="22531" name="Номер слайда 8"/>
          <p:cNvSpPr txBox="1">
            <a:spLocks noGrp="1"/>
          </p:cNvSpPr>
          <p:nvPr/>
        </p:nvSpPr>
        <p:spPr bwMode="auto">
          <a:xfrm>
            <a:off x="6588919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5AEC395-86DF-4AAA-A06F-74E47F6643C3}" type="slidenum">
              <a:rPr lang="ru-RU" altLang="ru-RU" sz="1200">
                <a:solidFill>
                  <a:srgbClr val="8E8A8A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200">
              <a:solidFill>
                <a:srgbClr val="8E8A8A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36575" y="188913"/>
            <a:ext cx="8678863" cy="10795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сельского поселения, направленные на реализацию  муниципальных программ  Кавалерского сельского поселения в </a:t>
            </a:r>
            <a:r>
              <a:rPr lang="ru-RU" sz="21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2024 </a:t>
            </a: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11906" y="1852552"/>
          <a:ext cx="9252520" cy="452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1470" y="1341438"/>
            <a:ext cx="3643313" cy="79216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«Социальная политика» </a:t>
            </a:r>
          </a:p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245,0тыс.рублей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70" y="3429000"/>
            <a:ext cx="3643313" cy="9286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«Обеспечение противодействия  преступности»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6,0 тыс.рублей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2" y="4454021"/>
            <a:ext cx="3714750" cy="1223963"/>
          </a:xfrm>
          <a:prstGeom prst="roundRect">
            <a:avLst/>
          </a:prstGeom>
          <a:gradFill flip="none" rotWithShape="1">
            <a:gsLst>
              <a:gs pos="68842">
                <a:srgbClr val="C68C8B"/>
              </a:gs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«Участие в предупреждении и ликвидации последствий чрезвычайных ситуаций, обеспечение первичных мер пожарной безопасности на территории Кавалерского сельского поселения»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17,2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9" y="5805488"/>
            <a:ext cx="3714750" cy="863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культуры»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2451,1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4844" y="1628775"/>
            <a:ext cx="4357688" cy="16573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«Благоустройство территории и коммунальное хозяйство»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1273,7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4844" y="3429000"/>
            <a:ext cx="4357688" cy="928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Кавалерском сельском поселении»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–30,0тыс.рублей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36282" y="4429126"/>
            <a:ext cx="4286250" cy="1000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физической культуры и спорта»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–35,0 тыс.рублей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7719" y="5572140"/>
            <a:ext cx="4214842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«Муниципальная политика»</a:t>
            </a:r>
          </a:p>
          <a:p>
            <a:pPr algn="ctr" eaLnBrk="1" hangingPunct="1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6292,0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8"/>
          <p:cNvSpPr/>
          <p:nvPr/>
        </p:nvSpPr>
        <p:spPr>
          <a:xfrm>
            <a:off x="321470" y="2357439"/>
            <a:ext cx="3643313" cy="928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«Управление муниципальными финансами и создание условий для эффективного управлениями муниципальными финансами»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-184,7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9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642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bg2"/>
                </a:solidFill>
              </a:rPr>
              <a:t>Основные параметры проекта  бюджета Кавалерского сельского поселения Егорлыкского района</a:t>
            </a:r>
            <a:br>
              <a:rPr lang="ru-RU" altLang="ru-RU" sz="1800" b="1" dirty="0">
                <a:solidFill>
                  <a:schemeClr val="bg2"/>
                </a:solidFill>
              </a:rPr>
            </a:br>
            <a:r>
              <a:rPr lang="ru-RU" altLang="ru-RU" sz="1800" b="1" dirty="0">
                <a:solidFill>
                  <a:schemeClr val="bg2"/>
                </a:solidFill>
              </a:rPr>
              <a:t>на 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2024 </a:t>
            </a:r>
            <a:r>
              <a:rPr lang="ru-RU" altLang="ru-RU" sz="1800" b="1" dirty="0">
                <a:solidFill>
                  <a:schemeClr val="bg2"/>
                </a:solidFill>
              </a:rPr>
              <a:t>год и на плановый период 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2025 </a:t>
            </a:r>
            <a:r>
              <a:rPr lang="ru-RU" altLang="ru-RU" sz="1800" b="1" dirty="0">
                <a:solidFill>
                  <a:schemeClr val="bg2"/>
                </a:solidFill>
              </a:rPr>
              <a:t>и 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2026 </a:t>
            </a:r>
            <a:r>
              <a:rPr lang="ru-RU" altLang="ru-RU" sz="1800" b="1" dirty="0">
                <a:solidFill>
                  <a:schemeClr val="bg2"/>
                </a:solidFill>
              </a:rPr>
              <a:t>годов</a:t>
            </a:r>
            <a:r>
              <a:rPr lang="en-US" altLang="ru-RU" sz="1800" b="1" dirty="0">
                <a:solidFill>
                  <a:srgbClr val="17375E"/>
                </a:solidFill>
              </a:rPr>
              <a:t/>
            </a:r>
            <a:br>
              <a:rPr lang="en-US" altLang="ru-RU" sz="1800" b="1" dirty="0">
                <a:solidFill>
                  <a:srgbClr val="17375E"/>
                </a:solidFill>
              </a:rPr>
            </a:br>
            <a:r>
              <a:rPr lang="ru-RU" altLang="ru-RU" sz="1100" b="1" dirty="0"/>
              <a:t>(тыс. рублей)</a:t>
            </a:r>
            <a:endParaRPr lang="ru-RU" altLang="ru-RU" sz="1100" dirty="0">
              <a:solidFill>
                <a:srgbClr val="17375E"/>
              </a:solidFill>
            </a:endParaRPr>
          </a:p>
        </p:txBody>
      </p:sp>
      <p:graphicFrame>
        <p:nvGraphicFramePr>
          <p:cNvPr id="3122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2843581"/>
              </p:ext>
            </p:extLst>
          </p:nvPr>
        </p:nvGraphicFramePr>
        <p:xfrm>
          <a:off x="0" y="1412875"/>
          <a:ext cx="8712200" cy="5237164"/>
        </p:xfrm>
        <a:graphic>
          <a:graphicData uri="http://schemas.openxmlformats.org/drawingml/2006/table">
            <a:tbl>
              <a:tblPr/>
              <a:tblGrid>
                <a:gridCol w="3519668"/>
                <a:gridCol w="1849830"/>
                <a:gridCol w="1669839"/>
                <a:gridCol w="1672863"/>
              </a:tblGrid>
              <a:tr h="48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7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Доходы,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10922,0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10331,3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9928,2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0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58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7571,6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7742,7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7893,8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3350,4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2588,6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2034,4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8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Расходы,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10922,0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10331,3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9928,2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Дефицит (-), профицит (+)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4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Источники финансирования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accent1"/>
          </a:fgClr>
          <a:bgClr>
            <a:schemeClr val="tx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92919" y="236538"/>
            <a:ext cx="8229600" cy="1143000"/>
          </a:xfrm>
          <a:ex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rPr>
              <a:t>Что такое бюджет?</a:t>
            </a:r>
            <a:endParaRPr lang="ru-RU" b="1" dirty="0" smtClean="0">
              <a:solidFill>
                <a:srgbClr val="0000CC"/>
              </a:solidFill>
              <a:latin typeface="Franklin Gothic Dem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1469" y="1071564"/>
            <a:ext cx="8643938" cy="5572125"/>
          </a:xfrm>
        </p:spPr>
        <p:txBody>
          <a:bodyPr rtlCol="0">
            <a:normAutofit/>
          </a:bodyPr>
          <a:lstStyle/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              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Бюджет поселения – это план доходов и расходов Кавалерского сельского поселения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1600" b="1">
              <a:solidFill>
                <a:schemeClr val="hlink"/>
              </a:solidFill>
              <a:latin typeface="Franklin Gothic Demi"/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600" b="1">
                <a:solidFill>
                  <a:srgbClr val="0000FF"/>
                </a:solidFill>
                <a:latin typeface="Franklin Gothic Demi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605632" y="2143125"/>
          <a:ext cx="3732212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" name="Диаграмма" r:id="rId4" imgW="3737172" imgH="2505673" progId="Excel.Chart.8">
                  <p:embed/>
                </p:oleObj>
              </mc:Choice>
              <mc:Fallback>
                <p:oleObj name="Диаграмма" r:id="rId4" imgW="3737172" imgH="250567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2" y="2143125"/>
                        <a:ext cx="3732212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5034757" y="1958975"/>
          <a:ext cx="3757612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4" name="Диаграмма" r:id="rId6" imgW="3761558" imgH="2749534" progId="Excel.Chart.8">
                  <p:embed/>
                </p:oleObj>
              </mc:Choice>
              <mc:Fallback>
                <p:oleObj name="Диаграмма" r:id="rId6" imgW="3761558" imgH="2749534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757" y="1958975"/>
                        <a:ext cx="3757612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AutoShape 12"/>
          <p:cNvSpPr>
            <a:spLocks noChangeAspect="1" noChangeArrowheads="1"/>
          </p:cNvSpPr>
          <p:nvPr/>
        </p:nvSpPr>
        <p:spPr bwMode="auto">
          <a:xfrm>
            <a:off x="646908" y="4286256"/>
            <a:ext cx="3527425" cy="1357322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расходов над доходами образуется дефицит бюджета</a:t>
            </a:r>
            <a:endParaRPr lang="ru-RU" sz="1400" dirty="0">
              <a:latin typeface="Franklin Gothic Demi" pitchFamily="34" charset="0"/>
            </a:endParaRPr>
          </a:p>
        </p:txBody>
      </p:sp>
      <p:sp>
        <p:nvSpPr>
          <p:cNvPr id="70669" name="AutoShape 13"/>
          <p:cNvSpPr>
            <a:spLocks noChangeAspect="1" noChangeArrowheads="1"/>
          </p:cNvSpPr>
          <p:nvPr/>
        </p:nvSpPr>
        <p:spPr bwMode="auto">
          <a:xfrm>
            <a:off x="5036348" y="4286256"/>
            <a:ext cx="3671887" cy="1285884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доходов над расходами образуется </a:t>
            </a:r>
            <a:r>
              <a:rPr lang="ru-RU" sz="1600" dirty="0" err="1">
                <a:solidFill>
                  <a:srgbClr val="FFFFFF"/>
                </a:solidFill>
                <a:latin typeface="Franklin Gothic Demi" pitchFamily="34" charset="0"/>
              </a:rPr>
              <a:t>профицит</a:t>
            </a:r>
            <a:r>
              <a:rPr lang="ru-RU" sz="1600">
                <a:solidFill>
                  <a:srgbClr val="FFFFFF"/>
                </a:solidFill>
                <a:latin typeface="Franklin Gothic Demi" pitchFamily="34" charset="0"/>
              </a:rPr>
              <a:t> бюджета</a:t>
            </a:r>
            <a:endParaRPr lang="ru-RU" sz="16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63" y="3458563"/>
            <a:ext cx="1079086" cy="1383912"/>
          </a:xfrm>
        </p:spPr>
      </p:pic>
      <p:sp>
        <p:nvSpPr>
          <p:cNvPr id="10243" name="Oval 40"/>
          <p:cNvSpPr>
            <a:spLocks noChangeArrowheads="1"/>
          </p:cNvSpPr>
          <p:nvPr/>
        </p:nvSpPr>
        <p:spPr bwMode="auto">
          <a:xfrm>
            <a:off x="2807495" y="1628775"/>
            <a:ext cx="3095625" cy="302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Основы формирования бюджета Кавалерского сельского поселения Егорлыкского района на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2024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год и на плановый период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2025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2026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годов</a:t>
            </a:r>
          </a:p>
        </p:txBody>
      </p:sp>
      <p:sp>
        <p:nvSpPr>
          <p:cNvPr id="10244" name="AutoShape 45"/>
          <p:cNvSpPr>
            <a:spLocks noChangeArrowheads="1"/>
          </p:cNvSpPr>
          <p:nvPr/>
        </p:nvSpPr>
        <p:spPr bwMode="auto">
          <a:xfrm>
            <a:off x="5471319" y="260350"/>
            <a:ext cx="3384550" cy="17287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latin typeface="Arial" panose="020B0604020202020204" pitchFamily="34" charset="0"/>
              </a:rPr>
              <a:t>Основные направления бюджетной и налоговой политики Кавалерского сельского поселения на </a:t>
            </a:r>
            <a:r>
              <a:rPr lang="ru-RU" altLang="ru-RU" sz="1800" dirty="0" smtClean="0">
                <a:solidFill>
                  <a:srgbClr val="FFFF00"/>
                </a:solidFill>
                <a:latin typeface="Arial" panose="020B0604020202020204" pitchFamily="34" charset="0"/>
              </a:rPr>
              <a:t>2024-2026 </a:t>
            </a:r>
            <a:r>
              <a:rPr lang="ru-RU" altLang="ru-RU" sz="1800" dirty="0">
                <a:solidFill>
                  <a:srgbClr val="FFFF00"/>
                </a:solidFill>
                <a:latin typeface="Arial" panose="020B0604020202020204" pitchFamily="34" charset="0"/>
              </a:rPr>
              <a:t>годы </a:t>
            </a:r>
          </a:p>
        </p:txBody>
      </p:sp>
      <p:sp>
        <p:nvSpPr>
          <p:cNvPr id="10245" name="AutoShape 47"/>
          <p:cNvSpPr>
            <a:spLocks noChangeArrowheads="1"/>
          </p:cNvSpPr>
          <p:nvPr/>
        </p:nvSpPr>
        <p:spPr bwMode="auto">
          <a:xfrm>
            <a:off x="646908" y="3716338"/>
            <a:ext cx="2376487" cy="2233612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Прогноз социально-экономического развития Кавалерского сельского</a:t>
            </a:r>
          </a:p>
        </p:txBody>
      </p:sp>
      <p:sp>
        <p:nvSpPr>
          <p:cNvPr id="10246" name="AutoShape 48"/>
          <p:cNvSpPr>
            <a:spLocks noChangeArrowheads="1"/>
          </p:cNvSpPr>
          <p:nvPr/>
        </p:nvSpPr>
        <p:spPr bwMode="auto">
          <a:xfrm>
            <a:off x="5976144" y="3644900"/>
            <a:ext cx="2160588" cy="23764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Муниципальные программы Кавалерского сельского поселения </a:t>
            </a:r>
          </a:p>
        </p:txBody>
      </p:sp>
      <p:sp>
        <p:nvSpPr>
          <p:cNvPr id="10247" name="AutoShape 51"/>
          <p:cNvSpPr>
            <a:spLocks noChangeArrowheads="1"/>
          </p:cNvSpPr>
          <p:nvPr/>
        </p:nvSpPr>
        <p:spPr bwMode="auto">
          <a:xfrm>
            <a:off x="2663032" y="4508501"/>
            <a:ext cx="1295400" cy="792163"/>
          </a:xfrm>
          <a:prstGeom prst="curvedUpArrow">
            <a:avLst>
              <a:gd name="adj1" fmla="val 32705"/>
              <a:gd name="adj2" fmla="val 6541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AutoShape 57"/>
          <p:cNvSpPr>
            <a:spLocks noChangeArrowheads="1"/>
          </p:cNvSpPr>
          <p:nvPr/>
        </p:nvSpPr>
        <p:spPr bwMode="auto">
          <a:xfrm>
            <a:off x="5903119" y="1989138"/>
            <a:ext cx="1009650" cy="1295400"/>
          </a:xfrm>
          <a:prstGeom prst="curvedLeftArrow">
            <a:avLst>
              <a:gd name="adj1" fmla="val 25660"/>
              <a:gd name="adj2" fmla="val 51321"/>
              <a:gd name="adj3" fmla="val 30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AutoShape 64"/>
          <p:cNvSpPr>
            <a:spLocks noChangeArrowheads="1"/>
          </p:cNvSpPr>
          <p:nvPr/>
        </p:nvSpPr>
        <p:spPr bwMode="auto">
          <a:xfrm rot="5400000">
            <a:off x="4848226" y="4269582"/>
            <a:ext cx="806450" cy="1430337"/>
          </a:xfrm>
          <a:prstGeom prst="curvedLeftArrow">
            <a:avLst>
              <a:gd name="adj1" fmla="val 35472"/>
              <a:gd name="adj2" fmla="val 709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4000"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1638"/>
            <a:ext cx="8080375" cy="738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>
                <a:solidFill>
                  <a:srgbClr val="C00000"/>
                </a:solidFill>
              </a:rPr>
              <a:t>Динамика доходов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бюджета Кавалерского сельского поселения </a:t>
            </a:r>
            <a:r>
              <a:rPr lang="ru-RU" sz="2700" dirty="0" err="1">
                <a:solidFill>
                  <a:srgbClr val="C00000"/>
                </a:solidFill>
              </a:rPr>
              <a:t>Егорлыкского</a:t>
            </a:r>
            <a:r>
              <a:rPr lang="ru-RU" sz="2700" dirty="0">
                <a:solidFill>
                  <a:srgbClr val="C00000"/>
                </a:solidFill>
              </a:rPr>
              <a:t> района</a:t>
            </a:r>
            <a:r>
              <a:rPr lang="ru-RU" sz="2700" dirty="0">
                <a:solidFill>
                  <a:srgbClr val="17375E"/>
                </a:solidFill>
              </a:rPr>
              <a:t/>
            </a:r>
            <a:br>
              <a:rPr lang="ru-RU" sz="2700" dirty="0">
                <a:solidFill>
                  <a:srgbClr val="17375E"/>
                </a:solidFill>
              </a:rPr>
            </a:br>
            <a:r>
              <a:rPr lang="ru-RU" sz="1500" b="1" dirty="0">
                <a:solidFill>
                  <a:srgbClr val="17375E"/>
                </a:solidFill>
              </a:rPr>
              <a:t>  							</a:t>
            </a:r>
            <a:r>
              <a:rPr lang="en-US" sz="1000" dirty="0"/>
              <a:t>(</a:t>
            </a:r>
            <a:r>
              <a:rPr lang="ru-RU" sz="1000" dirty="0"/>
              <a:t>тыс. рублей</a:t>
            </a:r>
            <a:r>
              <a:rPr lang="en-US" sz="1000" dirty="0"/>
              <a:t>)</a:t>
            </a:r>
            <a:endParaRPr lang="ru-RU" sz="1000" dirty="0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568698"/>
              </p:ext>
            </p:extLst>
          </p:nvPr>
        </p:nvGraphicFramePr>
        <p:xfrm>
          <a:off x="359570" y="1557338"/>
          <a:ext cx="86407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Диаграмма" r:id="rId3" imgW="8839290" imgH="4800600" progId="MSGraph.Chart.8">
                  <p:embed followColorScheme="full"/>
                </p:oleObj>
              </mc:Choice>
              <mc:Fallback>
                <p:oleObj name="Диаграмма" r:id="rId3" imgW="8839290" imgH="48006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70" y="1557338"/>
                        <a:ext cx="8640763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308100" y="260350"/>
            <a:ext cx="790733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Динамика поступлений налога на доходы физических лиц бюджета Кавалерского сельского поселения Егорлыкского района</a:t>
            </a:r>
            <a:r>
              <a:rPr lang="en-US" altLang="ru-RU" sz="1800" dirty="0">
                <a:solidFill>
                  <a:srgbClr val="C00000"/>
                </a:solidFill>
              </a:rPr>
              <a:t/>
            </a:r>
            <a:br>
              <a:rPr lang="en-US" altLang="ru-RU" sz="1800" dirty="0">
                <a:solidFill>
                  <a:srgbClr val="C00000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33434"/>
              </p:ext>
            </p:extLst>
          </p:nvPr>
        </p:nvGraphicFramePr>
        <p:xfrm>
          <a:off x="215107" y="1412875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0" name="Диаграмма" r:id="rId4" imgW="8267689" imgH="4743360" progId="MSGraph.Chart.8">
                  <p:embed followColorScheme="full"/>
                </p:oleObj>
              </mc:Choice>
              <mc:Fallback>
                <p:oleObj name="Диаграмма" r:id="rId4" imgW="8267689" imgH="474336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1412875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618538" cy="1008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</a:rPr>
              <a:t>Динамика поступлений единого сельскохозяйственного налога в бюджет Кавалерского сельского поселения Егорлыкского района</a:t>
            </a:r>
            <a:r>
              <a:rPr lang="en-US" altLang="ru-RU" sz="2000" b="1" dirty="0">
                <a:solidFill>
                  <a:schemeClr val="bg1"/>
                </a:solidFill>
              </a:rPr>
              <a:t/>
            </a:r>
            <a:br>
              <a:rPr lang="en-US" altLang="ru-RU" sz="2000" b="1" dirty="0">
                <a:solidFill>
                  <a:schemeClr val="bg1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694974"/>
              </p:ext>
            </p:extLst>
          </p:nvPr>
        </p:nvGraphicFramePr>
        <p:xfrm>
          <a:off x="215107" y="1412875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" name="Диаграмма" r:id="rId3" imgW="8267689" imgH="4743360" progId="MSGraph.Chart.8">
                  <p:embed followColorScheme="full"/>
                </p:oleObj>
              </mc:Choice>
              <mc:Fallback>
                <p:oleObj name="Диаграмма" r:id="rId3" imgW="8267689" imgH="474336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1412875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857640"/>
              </p:ext>
            </p:extLst>
          </p:nvPr>
        </p:nvGraphicFramePr>
        <p:xfrm>
          <a:off x="358775" y="1125538"/>
          <a:ext cx="8788400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" name="Лист" r:id="rId3" imgW="9524887" imgH="5791230" progId="Excel.Sheet.8">
                  <p:embed/>
                </p:oleObj>
              </mc:Choice>
              <mc:Fallback>
                <p:oleObj name="Лист" r:id="rId3" imgW="9524887" imgH="579123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125538"/>
                        <a:ext cx="8788400" cy="5337175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СОБСТВЕННЫХ  ДОХОДОВ БЮДЖЕТА КАВАЛЕРСКОГО СЕЛЬСКОГО ПОСЕЛЕНИЯ ЕГОРЛЫКСКОГО РАЙОНА В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2024 </a:t>
            </a:r>
            <a:r>
              <a:rPr lang="ru-RU" altLang="ru-RU" sz="2000" b="1" dirty="0">
                <a:solidFill>
                  <a:schemeClr val="bg2"/>
                </a:solidFill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1804</TotalTime>
  <Words>456</Words>
  <Application>Microsoft Office PowerPoint</Application>
  <PresentationFormat>Произвольный</PresentationFormat>
  <Paragraphs>102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Century Gothic</vt:lpstr>
      <vt:lpstr>Consolas</vt:lpstr>
      <vt:lpstr>Franklin Gothic Demi</vt:lpstr>
      <vt:lpstr>Times New Roman</vt:lpstr>
      <vt:lpstr>Wingdings 2</vt:lpstr>
      <vt:lpstr>Wingdings 3</vt:lpstr>
      <vt:lpstr>Ион</vt:lpstr>
      <vt:lpstr>Диаграмма</vt:lpstr>
      <vt:lpstr>Диаграмма Microsoft Graph</vt:lpstr>
      <vt:lpstr>Лист Microsoft Excel 97-2003</vt:lpstr>
      <vt:lpstr>Презентация PowerPoint</vt:lpstr>
      <vt:lpstr>Основные параметры проекта  бюджета Кавалерского сельского поселения Егорлыкского района на 2024 год и на плановый период 2025 и 2026 годов (тыс. рублей)</vt:lpstr>
      <vt:lpstr>Что такое бюджет?</vt:lpstr>
      <vt:lpstr>Презентация PowerPoint</vt:lpstr>
      <vt:lpstr>Презентация PowerPoint</vt:lpstr>
      <vt:lpstr>Динамика доходов   бюджета Кавалерского сельского поселения Егорлыкского района          (тыс. рублей)</vt:lpstr>
      <vt:lpstr>Динамика поступлений налога на доходы физических лиц бюджета Кавалерского сельского поселения Егорлыкского района        (тыс. рублей)</vt:lpstr>
      <vt:lpstr>Динамика поступлений единого сельскохозяйственного налога в бюджет Кавалерского сельского поселения Егорлыкского района        (тыс. рублей)</vt:lpstr>
      <vt:lpstr>СТРУКТУРА СОБСТВЕННЫХ  ДОХОДОВ БЮДЖЕТА КАВАЛЕРСКОГО СЕЛЬСКОГО ПОСЕЛЕНИЯ ЕГОРЛЫКСКОГО РАЙОНА В 2024 ГОДУ</vt:lpstr>
      <vt:lpstr>СТРУКТУРА РАСХОДОВ БЮДЖЕТА КАВАЛЕРСКОГО СЕЛЬСКОГО ПОСЕЛЕНИЯ ЕГОРЛЫКСКОГО РАЙОНА В 2024 ГОДУ</vt:lpstr>
      <vt:lpstr>Динамика поступлений собственных доходов в бюджет Кавалерского сельского поселения Егорлыкского района       (тыс. рублей)</vt:lpstr>
      <vt:lpstr>Безвозмездные поступления  от других бюджетов бюджетной системы Российской Федерации          (тыс.рублей) </vt:lpstr>
      <vt:lpstr>Динамика расходов бюджета Кавалерского сельского поселения Егорлыкского района на культуру        (тыс. рублей)</vt:lpstr>
      <vt:lpstr>Расходы бюджета Кавалерского сельского поселения Егорлыкского района  на общегосударственные вопросы        (тыс. рублей) </vt:lpstr>
      <vt:lpstr>Расходы бюджета Кавалерского сельского поселения Егорлыкского района на  жилищно – коммунальное хозяйство </vt:lpstr>
      <vt:lpstr>  Иные межбюджетные трансферты, перечисляемые из бюджета Кавалерского сельского поселения Егорлыкского района бюджету муниципального района                                                                    (тыс. рублей) </vt:lpstr>
      <vt:lpstr>Расходы бюджета сельского поселения, направленные на реализацию  муниципальных программ  Кавалерского сельского поселения в 2024 году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Кавалерского сельского поселения Егорлыкского района</dc:title>
  <dc:creator>User</dc:creator>
  <cp:lastModifiedBy>Admin</cp:lastModifiedBy>
  <cp:revision>348</cp:revision>
  <dcterms:created xsi:type="dcterms:W3CDTF">2012-10-21T15:40:11Z</dcterms:created>
  <dcterms:modified xsi:type="dcterms:W3CDTF">2023-12-25T10:05:19Z</dcterms:modified>
</cp:coreProperties>
</file>